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5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63" r:id="rId10"/>
    <p:sldId id="262" r:id="rId11"/>
    <p:sldId id="264" r:id="rId12"/>
    <p:sldId id="268" r:id="rId13"/>
    <p:sldId id="274" r:id="rId14"/>
    <p:sldId id="267" r:id="rId15"/>
    <p:sldId id="277" r:id="rId16"/>
    <p:sldId id="275" r:id="rId17"/>
    <p:sldId id="276" r:id="rId18"/>
    <p:sldId id="269" r:id="rId19"/>
    <p:sldId id="270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04" autoAdjust="0"/>
  </p:normalViewPr>
  <p:slideViewPr>
    <p:cSldViewPr snapToGrid="0">
      <p:cViewPr varScale="1">
        <p:scale>
          <a:sx n="79" d="100"/>
          <a:sy n="79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Chiasserini" userId="36a3e059-4825-4a48-83b7-3eead6387694" providerId="ADAL" clId="{A20B172E-641D-4375-A977-CADCDDF387FD}"/>
    <pc:docChg chg="modSld">
      <pc:chgData name="Davide Chiasserini" userId="36a3e059-4825-4a48-83b7-3eead6387694" providerId="ADAL" clId="{A20B172E-641D-4375-A977-CADCDDF387FD}" dt="2023-02-22T20:40:23.895" v="1" actId="729"/>
      <pc:docMkLst>
        <pc:docMk/>
      </pc:docMkLst>
      <pc:sldChg chg="modSp mod">
        <pc:chgData name="Davide Chiasserini" userId="36a3e059-4825-4a48-83b7-3eead6387694" providerId="ADAL" clId="{A20B172E-641D-4375-A977-CADCDDF387FD}" dt="2023-02-19T21:21:39.584" v="0" actId="1076"/>
        <pc:sldMkLst>
          <pc:docMk/>
          <pc:sldMk cId="1836647313" sldId="262"/>
        </pc:sldMkLst>
        <pc:grpChg chg="mod">
          <ac:chgData name="Davide Chiasserini" userId="36a3e059-4825-4a48-83b7-3eead6387694" providerId="ADAL" clId="{A20B172E-641D-4375-A977-CADCDDF387FD}" dt="2023-02-19T21:21:39.584" v="0" actId="1076"/>
          <ac:grpSpMkLst>
            <pc:docMk/>
            <pc:sldMk cId="1836647313" sldId="262"/>
            <ac:grpSpMk id="2" creationId="{00000000-0000-0000-0000-000000000000}"/>
          </ac:grpSpMkLst>
        </pc:grpChg>
      </pc:sldChg>
      <pc:sldChg chg="mod modShow">
        <pc:chgData name="Davide Chiasserini" userId="36a3e059-4825-4a48-83b7-3eead6387694" providerId="ADAL" clId="{A20B172E-641D-4375-A977-CADCDDF387FD}" dt="2023-02-22T20:40:23.895" v="1" actId="729"/>
        <pc:sldMkLst>
          <pc:docMk/>
          <pc:sldMk cId="65921070" sldId="271"/>
        </pc:sldMkLst>
      </pc:sldChg>
      <pc:sldChg chg="mod modShow">
        <pc:chgData name="Davide Chiasserini" userId="36a3e059-4825-4a48-83b7-3eead6387694" providerId="ADAL" clId="{A20B172E-641D-4375-A977-CADCDDF387FD}" dt="2023-02-22T20:40:23.895" v="1" actId="729"/>
        <pc:sldMkLst>
          <pc:docMk/>
          <pc:sldMk cId="3113006564" sldId="272"/>
        </pc:sldMkLst>
      </pc:sldChg>
      <pc:sldChg chg="mod modShow">
        <pc:chgData name="Davide Chiasserini" userId="36a3e059-4825-4a48-83b7-3eead6387694" providerId="ADAL" clId="{A20B172E-641D-4375-A977-CADCDDF387FD}" dt="2023-02-22T20:40:23.895" v="1" actId="729"/>
        <pc:sldMkLst>
          <pc:docMk/>
          <pc:sldMk cId="595688840" sldId="273"/>
        </pc:sldMkLst>
      </pc:sldChg>
    </pc:docChg>
  </pc:docChgLst>
  <pc:docChgLst>
    <pc:chgData name="Davide Chiasserini" userId="36a3e059-4825-4a48-83b7-3eead6387694" providerId="ADAL" clId="{E3F8134E-8644-4ADD-B25D-77089C353550}"/>
    <pc:docChg chg="undo custSel modSld sldOrd">
      <pc:chgData name="Davide Chiasserini" userId="36a3e059-4825-4a48-83b7-3eead6387694" providerId="ADAL" clId="{E3F8134E-8644-4ADD-B25D-77089C353550}" dt="2022-10-20T19:03:47.710" v="615" actId="20577"/>
      <pc:docMkLst>
        <pc:docMk/>
      </pc:docMkLst>
      <pc:sldChg chg="addSp modSp mod">
        <pc:chgData name="Davide Chiasserini" userId="36a3e059-4825-4a48-83b7-3eead6387694" providerId="ADAL" clId="{E3F8134E-8644-4ADD-B25D-77089C353550}" dt="2022-10-20T18:06:10.537" v="574" actId="20577"/>
        <pc:sldMkLst>
          <pc:docMk/>
          <pc:sldMk cId="1836647313" sldId="262"/>
        </pc:sldMkLst>
        <pc:spChg chg="mod">
          <ac:chgData name="Davide Chiasserini" userId="36a3e059-4825-4a48-83b7-3eead6387694" providerId="ADAL" clId="{E3F8134E-8644-4ADD-B25D-77089C353550}" dt="2022-10-17T18:33:11.187" v="226" actId="1076"/>
          <ac:spMkLst>
            <pc:docMk/>
            <pc:sldMk cId="1836647313" sldId="262"/>
            <ac:spMk id="8" creationId="{00000000-0000-0000-0000-000000000000}"/>
          </ac:spMkLst>
        </pc:spChg>
        <pc:spChg chg="mod">
          <ac:chgData name="Davide Chiasserini" userId="36a3e059-4825-4a48-83b7-3eead6387694" providerId="ADAL" clId="{E3F8134E-8644-4ADD-B25D-77089C353550}" dt="2022-10-20T18:06:10.537" v="574" actId="20577"/>
          <ac:spMkLst>
            <pc:docMk/>
            <pc:sldMk cId="1836647313" sldId="262"/>
            <ac:spMk id="9" creationId="{00000000-0000-0000-0000-000000000000}"/>
          </ac:spMkLst>
        </pc:spChg>
        <pc:spChg chg="add mod">
          <ac:chgData name="Davide Chiasserini" userId="36a3e059-4825-4a48-83b7-3eead6387694" providerId="ADAL" clId="{E3F8134E-8644-4ADD-B25D-77089C353550}" dt="2022-10-17T18:32:44.279" v="196" actId="1076"/>
          <ac:spMkLst>
            <pc:docMk/>
            <pc:sldMk cId="1836647313" sldId="262"/>
            <ac:spMk id="10" creationId="{9898DC7A-0302-33E0-6E64-FC8473743322}"/>
          </ac:spMkLst>
        </pc:spChg>
      </pc:sldChg>
      <pc:sldChg chg="addSp delSp modSp mod ord">
        <pc:chgData name="Davide Chiasserini" userId="36a3e059-4825-4a48-83b7-3eead6387694" providerId="ADAL" clId="{E3F8134E-8644-4ADD-B25D-77089C353550}" dt="2022-10-20T19:03:47.710" v="615" actId="20577"/>
        <pc:sldMkLst>
          <pc:docMk/>
          <pc:sldMk cId="2684676507" sldId="263"/>
        </pc:sldMkLst>
        <pc:spChg chg="mod">
          <ac:chgData name="Davide Chiasserini" userId="36a3e059-4825-4a48-83b7-3eead6387694" providerId="ADAL" clId="{E3F8134E-8644-4ADD-B25D-77089C353550}" dt="2022-10-19T17:22:07.520" v="256" actId="1076"/>
          <ac:spMkLst>
            <pc:docMk/>
            <pc:sldMk cId="2684676507" sldId="263"/>
            <ac:spMk id="10" creationId="{00000000-0000-0000-0000-000000000000}"/>
          </ac:spMkLst>
        </pc:spChg>
        <pc:spChg chg="add mod">
          <ac:chgData name="Davide Chiasserini" userId="36a3e059-4825-4a48-83b7-3eead6387694" providerId="ADAL" clId="{E3F8134E-8644-4ADD-B25D-77089C353550}" dt="2022-10-19T17:24:45.992" v="428" actId="1076"/>
          <ac:spMkLst>
            <pc:docMk/>
            <pc:sldMk cId="2684676507" sldId="263"/>
            <ac:spMk id="13" creationId="{C15E9DA8-A49B-09FB-9642-6C7949B061B8}"/>
          </ac:spMkLst>
        </pc:spChg>
        <pc:spChg chg="add mod">
          <ac:chgData name="Davide Chiasserini" userId="36a3e059-4825-4a48-83b7-3eead6387694" providerId="ADAL" clId="{E3F8134E-8644-4ADD-B25D-77089C353550}" dt="2022-10-19T17:24:30.952" v="424" actId="20577"/>
          <ac:spMkLst>
            <pc:docMk/>
            <pc:sldMk cId="2684676507" sldId="263"/>
            <ac:spMk id="14" creationId="{06320858-88E1-007F-93F6-817C2BDA992C}"/>
          </ac:spMkLst>
        </pc:spChg>
        <pc:spChg chg="add mod">
          <ac:chgData name="Davide Chiasserini" userId="36a3e059-4825-4a48-83b7-3eead6387694" providerId="ADAL" clId="{E3F8134E-8644-4ADD-B25D-77089C353550}" dt="2022-10-20T19:03:47.710" v="615" actId="20577"/>
          <ac:spMkLst>
            <pc:docMk/>
            <pc:sldMk cId="2684676507" sldId="263"/>
            <ac:spMk id="15" creationId="{4B03ED71-BA11-3F9E-2FE1-3A3020400A26}"/>
          </ac:spMkLst>
        </pc:spChg>
        <pc:grpChg chg="del mod">
          <ac:chgData name="Davide Chiasserini" userId="36a3e059-4825-4a48-83b7-3eead6387694" providerId="ADAL" clId="{E3F8134E-8644-4ADD-B25D-77089C353550}" dt="2022-10-19T18:28:45.467" v="433" actId="478"/>
          <ac:grpSpMkLst>
            <pc:docMk/>
            <pc:sldMk cId="2684676507" sldId="263"/>
            <ac:grpSpMk id="11" creationId="{00000000-0000-0000-0000-000000000000}"/>
          </ac:grpSpMkLst>
        </pc:grpChg>
      </pc:sldChg>
      <pc:sldChg chg="mod modShow">
        <pc:chgData name="Davide Chiasserini" userId="36a3e059-4825-4a48-83b7-3eead6387694" providerId="ADAL" clId="{E3F8134E-8644-4ADD-B25D-77089C353550}" dt="2022-10-19T18:28:18.218" v="431" actId="729"/>
        <pc:sldMkLst>
          <pc:docMk/>
          <pc:sldMk cId="65921070" sldId="271"/>
        </pc:sldMkLst>
      </pc:sldChg>
      <pc:sldChg chg="mod modShow">
        <pc:chgData name="Davide Chiasserini" userId="36a3e059-4825-4a48-83b7-3eead6387694" providerId="ADAL" clId="{E3F8134E-8644-4ADD-B25D-77089C353550}" dt="2022-10-19T18:28:18.218" v="431" actId="729"/>
        <pc:sldMkLst>
          <pc:docMk/>
          <pc:sldMk cId="3113006564" sldId="272"/>
        </pc:sldMkLst>
      </pc:sldChg>
      <pc:sldChg chg="mod modShow">
        <pc:chgData name="Davide Chiasserini" userId="36a3e059-4825-4a48-83b7-3eead6387694" providerId="ADAL" clId="{E3F8134E-8644-4ADD-B25D-77089C353550}" dt="2022-10-19T18:28:18.218" v="431" actId="729"/>
        <pc:sldMkLst>
          <pc:docMk/>
          <pc:sldMk cId="59568884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B8B6-5C38-42EB-878A-CD10F83A36E6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1774-1289-4C6E-A285-C41394B4BCE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2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1365-E2EF-4490-8967-3AF707665D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0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1365-E2EF-4490-8967-3AF707665D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1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52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3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9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35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5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1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8C160-8E86-4699-9B32-944FB62DE8D8}" type="datetimeFigureOut">
              <a:rPr lang="en-GB" smtClean="0"/>
              <a:pPr/>
              <a:t>25/02/2023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EFF1-D20D-41A0-9671-15F662E1481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../../../../../../WINDOWS/Desktop/CHIMICA/idrogeno.ppt" TargetMode="External"/><Relationship Id="rId7" Type="http://schemas.openxmlformats.org/officeDocument/2006/relationships/hyperlink" Target="../../../../../../WINDOWS/Desktop/CHIMICA/Potassio.ppt#-1,1,Nessun titolo diapositiv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../../WINDOWS/Desktop/CHIMICA/Sodio.ppt#-1,1,Nessun titolo diapositiva" TargetMode="External"/><Relationship Id="rId5" Type="http://schemas.openxmlformats.org/officeDocument/2006/relationships/audio" Target="../media/audio2.wav"/><Relationship Id="rId4" Type="http://schemas.openxmlformats.org/officeDocument/2006/relationships/hyperlink" Target="../../../../../../WINDOWS/Desktop/CHIMICA/Litio.ppt#-1,1,Nessun titolo diapositiva" TargetMode="Externa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7728" y="2512631"/>
            <a:ext cx="6136727" cy="87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000" b="1" dirty="0">
                <a:latin typeface="Arial" pitchFamily="34" charset="0"/>
                <a:cs typeface="Arial" pitchFamily="34" charset="0"/>
              </a:rPr>
              <a:t>IL CONCETTO DI MOLE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497728" y="342921"/>
            <a:ext cx="6429375" cy="661155"/>
            <a:chOff x="285750" y="71414"/>
            <a:chExt cx="8572500" cy="881540"/>
          </a:xfrm>
        </p:grpSpPr>
        <p:cxnSp>
          <p:nvCxnSpPr>
            <p:cNvPr id="4" name="Connettore 1 3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1643042" y="214290"/>
              <a:ext cx="57864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1898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280333" y="208853"/>
            <a:ext cx="6429375" cy="1107996"/>
            <a:chOff x="285750" y="40864"/>
            <a:chExt cx="8572500" cy="1477328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40864"/>
              <a:ext cx="7072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33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1000" y="1547114"/>
            <a:ext cx="7940007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La massa di un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elemento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uguale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al peso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atomico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dell’elemento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stesso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sempre un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di Avogadro (N) di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dello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stesso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elemento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Na  =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Costante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di Avogadro,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costante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proporzionalita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correla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il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entita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costituenti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con la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quantita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’ di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sostanza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1173" y="4807128"/>
            <a:ext cx="57551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  = 6.02214076 x 10</a:t>
            </a:r>
            <a:r>
              <a:rPr lang="en-GB" sz="32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 </a:t>
            </a:r>
          </a:p>
          <a:p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= 6.02214076 x 10</a:t>
            </a:r>
            <a:r>
              <a:rPr lang="en-GB" sz="32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en-GB" sz="32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898DC7A-0302-33E0-6E64-FC8473743322}"/>
              </a:ext>
            </a:extLst>
          </p:cNvPr>
          <p:cNvSpPr txBox="1"/>
          <p:nvPr/>
        </p:nvSpPr>
        <p:spPr>
          <a:xfrm>
            <a:off x="418699" y="614225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Bureau of Weights and Measures (BIPM) rev 2019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4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57351" y="2207195"/>
            <a:ext cx="4872649" cy="117532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lIns="67866" tIns="33338" rIns="67866" bIns="33338"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1 mole di Cl</a:t>
            </a:r>
            <a:r>
              <a:rPr lang="en-GB" sz="2400" b="1" baseline="-25000">
                <a:latin typeface="Times New Roman" pitchFamily="18" charset="0"/>
              </a:rPr>
              <a:t>2</a:t>
            </a:r>
            <a:r>
              <a:rPr lang="en-GB" sz="2400" b="1">
                <a:latin typeface="Times New Roman" pitchFamily="18" charset="0"/>
              </a:rPr>
              <a:t> (70.906 g) contiene </a:t>
            </a:r>
          </a:p>
          <a:p>
            <a:r>
              <a:rPr lang="en-GB" sz="2400" b="1">
                <a:latin typeface="Times New Roman" pitchFamily="18" charset="0"/>
              </a:rPr>
              <a:t>un numero di Avogadro di molecole </a:t>
            </a:r>
          </a:p>
          <a:p>
            <a:r>
              <a:rPr lang="en-GB" sz="2400" b="1">
                <a:latin typeface="Times New Roman" pitchFamily="18" charset="0"/>
              </a:rPr>
              <a:t>di Cl</a:t>
            </a:r>
            <a:r>
              <a:rPr lang="en-GB" sz="2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14651" y="4207445"/>
            <a:ext cx="4872649" cy="117532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67866" tIns="33338" rIns="67866" bIns="33338">
            <a:spAutoFit/>
          </a:bodyPr>
          <a:lstStyle/>
          <a:p>
            <a:r>
              <a:rPr lang="en-GB" sz="2400" b="1" dirty="0">
                <a:latin typeface="Times New Roman" pitchFamily="18" charset="0"/>
              </a:rPr>
              <a:t>1 mole </a:t>
            </a:r>
            <a:r>
              <a:rPr lang="en-GB" sz="2400" b="1" dirty="0" err="1">
                <a:latin typeface="Times New Roman" pitchFamily="18" charset="0"/>
              </a:rPr>
              <a:t>di</a:t>
            </a: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NaCl</a:t>
            </a:r>
            <a:r>
              <a:rPr lang="en-GB" sz="2400" b="1" dirty="0">
                <a:latin typeface="Times New Roman" pitchFamily="18" charset="0"/>
              </a:rPr>
              <a:t> (58.443 g) </a:t>
            </a:r>
            <a:r>
              <a:rPr lang="en-GB" sz="2400" b="1" dirty="0" err="1">
                <a:latin typeface="Times New Roman" pitchFamily="18" charset="0"/>
              </a:rPr>
              <a:t>contiene</a:t>
            </a:r>
            <a:r>
              <a:rPr lang="en-GB" sz="2400" b="1" dirty="0">
                <a:latin typeface="Times New Roman" pitchFamily="18" charset="0"/>
              </a:rPr>
              <a:t> </a:t>
            </a:r>
          </a:p>
          <a:p>
            <a:r>
              <a:rPr lang="en-GB" sz="2400" b="1" dirty="0">
                <a:latin typeface="Times New Roman" pitchFamily="18" charset="0"/>
              </a:rPr>
              <a:t>un </a:t>
            </a:r>
            <a:r>
              <a:rPr lang="en-GB" sz="2400" b="1" dirty="0" err="1">
                <a:latin typeface="Times New Roman" pitchFamily="18" charset="0"/>
              </a:rPr>
              <a:t>numero</a:t>
            </a: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di</a:t>
            </a:r>
            <a:r>
              <a:rPr lang="en-GB" sz="2400" b="1" dirty="0">
                <a:latin typeface="Times New Roman" pitchFamily="18" charset="0"/>
              </a:rPr>
              <a:t> Avogadro </a:t>
            </a:r>
            <a:r>
              <a:rPr lang="en-GB" sz="2400" b="1" dirty="0" err="1">
                <a:latin typeface="Times New Roman" pitchFamily="18" charset="0"/>
              </a:rPr>
              <a:t>di</a:t>
            </a: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molecole</a:t>
            </a:r>
            <a:r>
              <a:rPr lang="en-GB" sz="2400" b="1" dirty="0">
                <a:latin typeface="Times New Roman" pitchFamily="18" charset="0"/>
              </a:rPr>
              <a:t> </a:t>
            </a:r>
          </a:p>
          <a:p>
            <a:r>
              <a:rPr lang="en-GB" sz="2400" b="1" dirty="0" err="1">
                <a:latin typeface="Times New Roman" pitchFamily="18" charset="0"/>
              </a:rPr>
              <a:t>di</a:t>
            </a: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</a:rPr>
              <a:t>NaCl</a:t>
            </a:r>
            <a:endParaRPr lang="en-GB" sz="2400" b="1" dirty="0">
              <a:latin typeface="Times New Roman" pitchFamily="18" charset="0"/>
            </a:endParaRPr>
          </a:p>
        </p:txBody>
      </p:sp>
      <p:grpSp>
        <p:nvGrpSpPr>
          <p:cNvPr id="4" name="Gruppo 79"/>
          <p:cNvGrpSpPr/>
          <p:nvPr/>
        </p:nvGrpSpPr>
        <p:grpSpPr>
          <a:xfrm>
            <a:off x="1357335" y="941477"/>
            <a:ext cx="6429375" cy="1107996"/>
            <a:chOff x="285750" y="40864"/>
            <a:chExt cx="8572500" cy="1477328"/>
          </a:xfrm>
        </p:grpSpPr>
        <p:cxnSp>
          <p:nvCxnSpPr>
            <p:cNvPr id="5" name="Connettore 1 4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071538" y="40864"/>
              <a:ext cx="7072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33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62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39" t="23438" r="18302" b="13636"/>
          <a:stretch>
            <a:fillRect/>
          </a:stretch>
        </p:blipFill>
        <p:spPr bwMode="auto">
          <a:xfrm>
            <a:off x="933878" y="1214339"/>
            <a:ext cx="7503534" cy="50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79"/>
          <p:cNvGrpSpPr/>
          <p:nvPr/>
        </p:nvGrpSpPr>
        <p:grpSpPr>
          <a:xfrm>
            <a:off x="1357335" y="262582"/>
            <a:ext cx="6429375" cy="1107996"/>
            <a:chOff x="285750" y="40864"/>
            <a:chExt cx="8572500" cy="1477328"/>
          </a:xfrm>
        </p:grpSpPr>
        <p:cxnSp>
          <p:nvCxnSpPr>
            <p:cNvPr id="4" name="Connettore 1 3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9" descr="unipg-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1071538" y="40864"/>
              <a:ext cx="7072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33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763713" y="4507608"/>
            <a:ext cx="296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</a:rPr>
              <a:t>Massa pesata (g)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11350" y="5083870"/>
            <a:ext cx="21345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 atomico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766888" y="5083870"/>
            <a:ext cx="2952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864100" y="4787008"/>
            <a:ext cx="206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dirty="0"/>
              <a:t>= </a:t>
            </a:r>
            <a:r>
              <a:rPr lang="it-IT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  <a:r>
              <a:rPr lang="it-IT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moli</a:t>
            </a:r>
          </a:p>
        </p:txBody>
      </p:sp>
      <p:pic>
        <p:nvPicPr>
          <p:cNvPr id="14342" name="Picture 8" descr="http://www.pce-group-europe.com/italiano/images/general-images/bilancia-analitiche-pce-abz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764704"/>
            <a:ext cx="28003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bo 9"/>
          <p:cNvSpPr/>
          <p:nvPr/>
        </p:nvSpPr>
        <p:spPr>
          <a:xfrm>
            <a:off x="4040188" y="2220442"/>
            <a:ext cx="504825" cy="5032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Figura a mano libera 12"/>
          <p:cNvSpPr/>
          <p:nvPr/>
        </p:nvSpPr>
        <p:spPr>
          <a:xfrm>
            <a:off x="3200400" y="3430117"/>
            <a:ext cx="1260475" cy="1221680"/>
          </a:xfrm>
          <a:custGeom>
            <a:avLst/>
            <a:gdLst>
              <a:gd name="connsiteX0" fmla="*/ 1260764 w 1260764"/>
              <a:gd name="connsiteY0" fmla="*/ 0 h 2050472"/>
              <a:gd name="connsiteX1" fmla="*/ 207818 w 1260764"/>
              <a:gd name="connsiteY1" fmla="*/ 595745 h 2050472"/>
              <a:gd name="connsiteX2" fmla="*/ 13855 w 1260764"/>
              <a:gd name="connsiteY2" fmla="*/ 2050472 h 20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764" h="2050472">
                <a:moveTo>
                  <a:pt x="1260764" y="0"/>
                </a:moveTo>
                <a:cubicBezTo>
                  <a:pt x="838200" y="127000"/>
                  <a:pt x="415636" y="254000"/>
                  <a:pt x="207818" y="595745"/>
                </a:cubicBezTo>
                <a:cubicBezTo>
                  <a:pt x="0" y="937490"/>
                  <a:pt x="6927" y="1493981"/>
                  <a:pt x="13855" y="2050472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139952" y="5805264"/>
            <a:ext cx="31145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 (vedi tavola periodica)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3186113" y="5631559"/>
            <a:ext cx="953839" cy="389730"/>
          </a:xfrm>
          <a:custGeom>
            <a:avLst/>
            <a:gdLst>
              <a:gd name="connsiteX0" fmla="*/ 1510146 w 1510146"/>
              <a:gd name="connsiteY0" fmla="*/ 762000 h 792018"/>
              <a:gd name="connsiteX1" fmla="*/ 955964 w 1510146"/>
              <a:gd name="connsiteY1" fmla="*/ 734291 h 792018"/>
              <a:gd name="connsiteX2" fmla="*/ 249382 w 1510146"/>
              <a:gd name="connsiteY2" fmla="*/ 415637 h 792018"/>
              <a:gd name="connsiteX3" fmla="*/ 0 w 1510146"/>
              <a:gd name="connsiteY3" fmla="*/ 0 h 79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146" h="792018">
                <a:moveTo>
                  <a:pt x="1510146" y="762000"/>
                </a:moveTo>
                <a:cubicBezTo>
                  <a:pt x="1338118" y="777009"/>
                  <a:pt x="1166091" y="792018"/>
                  <a:pt x="955964" y="734291"/>
                </a:cubicBezTo>
                <a:cubicBezTo>
                  <a:pt x="745837" y="676564"/>
                  <a:pt x="408709" y="538019"/>
                  <a:pt x="249382" y="415637"/>
                </a:cubicBezTo>
                <a:cubicBezTo>
                  <a:pt x="90055" y="293255"/>
                  <a:pt x="45027" y="146627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si considera una qualsiasi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di atomi di un elemento </a:t>
            </a:r>
            <a:r>
              <a:rPr lang="it-IT" sz="2400" dirty="0"/>
              <a:t>è possibile sapere </a:t>
            </a:r>
            <a:r>
              <a:rPr lang="it-IT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quante moli dell’elemento sono contenuti in quella massa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89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357335" y="406462"/>
            <a:ext cx="6429375" cy="1030487"/>
            <a:chOff x="285750" y="71414"/>
            <a:chExt cx="8572500" cy="1373982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214290"/>
              <a:ext cx="707236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27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0300" t="34961" r="31040" b="30114"/>
          <a:stretch>
            <a:fillRect/>
          </a:stretch>
        </p:blipFill>
        <p:spPr bwMode="auto">
          <a:xfrm>
            <a:off x="1516641" y="2297746"/>
            <a:ext cx="6352742" cy="43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1801091" y="1316182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(n)= massa (g)/ massa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(g/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4123" y="1792188"/>
            <a:ext cx="614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molecolare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solo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espressa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g/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le 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7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651500" y="620077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mes New Roman" pitchFamily="18" charset="0"/>
              </a:rPr>
              <a:t>0</a:t>
            </a:r>
            <a:r>
              <a:rPr lang="en-GB" sz="2000" baseline="30000" dirty="0">
                <a:latin typeface="Times New Roman" pitchFamily="18" charset="0"/>
              </a:rPr>
              <a:t>o</a:t>
            </a:r>
            <a:r>
              <a:rPr lang="en-GB" sz="2000" dirty="0">
                <a:latin typeface="Times New Roman" pitchFamily="18" charset="0"/>
              </a:rPr>
              <a:t>C  1 </a:t>
            </a:r>
            <a:r>
              <a:rPr lang="en-GB" sz="2000" dirty="0" smtClean="0">
                <a:latin typeface="Times New Roman" pitchFamily="18" charset="0"/>
              </a:rPr>
              <a:t>bar</a:t>
            </a:r>
            <a:endParaRPr lang="en-GB" sz="2000" dirty="0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51500" y="5840413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err="1">
                <a:latin typeface="Times New Roman" pitchFamily="18" charset="0"/>
              </a:rPr>
              <a:t>c.n</a:t>
            </a:r>
            <a:r>
              <a:rPr lang="en-GB" sz="2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11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16673"/>
            <a:ext cx="8929687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Una quantità di 25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di Bario ha una massa di 0,025 x 137,34 = 3,433 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6300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P.A.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= 137,34  ; P.A.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24,312    ; 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= 22,99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6600" y="2708275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molecole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8893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Noto il peso molecolare (P.M.) di un composto qualsiasi, una quantità in grammi di quel composto numericamente uguale al P.M. contiene 6.022 x 10</a:t>
            </a:r>
            <a:r>
              <a:rPr lang="it-I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MOLECOLE, cioè una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mole di molecole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( una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grammomolecola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6725" y="4868863"/>
            <a:ext cx="86423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5 mg di glucosio sono contenute 5 x 10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/ 180 = 27,78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dello zucchero</a:t>
            </a:r>
          </a:p>
          <a:p>
            <a:pPr eaLnBrk="0" hangingPunct="0">
              <a:lnSpc>
                <a:spcPct val="17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1 mg di saccarosio sono contenute 1 x 10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/ 342 = 2,92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dello zucchero </a:t>
            </a:r>
          </a:p>
          <a:p>
            <a:pPr eaLnBrk="0" hangingPunct="0">
              <a:lnSpc>
                <a:spcPct val="17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30 g di urea sono contenute 30 / 60 = 0,5 moli</a:t>
            </a:r>
          </a:p>
          <a:p>
            <a:pPr eaLnBrk="0" hangingPunct="0">
              <a:lnSpc>
                <a:spcPct val="17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quantità di 75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 saccarosio ha una massa di 0,075 x 342 = 25,65 g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4362450"/>
            <a:ext cx="7999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t-IT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glucosio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180 g/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it-IT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saccarosio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342 g/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;  PM </a:t>
            </a:r>
            <a:r>
              <a:rPr lang="it-IT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urea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60 g/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5146" y="631940"/>
            <a:ext cx="8929687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 1 mg di Bario sono contenute 1 x 10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g/137,34 g mol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= 0.00728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7,28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del metallo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3772" y="963102"/>
            <a:ext cx="8929687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 1mg di Magnesio sono contenute 1 x 10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/ 24,312 = 41,13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del metallo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3772" y="1288708"/>
            <a:ext cx="8929687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 1mg di Sodio sono contenute 1 x 10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/ 22,99 = 43,49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mmoli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del metallo</a:t>
            </a:r>
          </a:p>
        </p:txBody>
      </p:sp>
    </p:spTree>
    <p:extLst>
      <p:ext uri="{BB962C8B-B14F-4D97-AF65-F5344CB8AC3E}">
        <p14:creationId xmlns:p14="http://schemas.microsoft.com/office/powerpoint/2010/main" val="1699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20486" grpId="0"/>
      <p:bldP spid="1229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1079500"/>
            <a:ext cx="8243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E’ possibile calcolare a quante moli corrisponde una data massa di sostanza (in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GRAMMI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e viceversa. </a:t>
            </a:r>
            <a:endParaRPr lang="it-IT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7303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Calcolo del numero di MOLI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98500" y="2419350"/>
            <a:ext cx="8266113" cy="901700"/>
            <a:chOff x="698500" y="2419350"/>
            <a:chExt cx="8266113" cy="901700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698500" y="2613025"/>
              <a:ext cx="2649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numero di moli (n) =</a:t>
              </a: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4171950" y="2419350"/>
              <a:ext cx="34956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massa data di sostanza (g)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419475" y="2924175"/>
              <a:ext cx="5545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massa di 1 mole di tale sostanza (g/mol)</a:t>
              </a: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348038" y="2852738"/>
              <a:ext cx="518477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610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corrispondono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d’H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 ?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462088" y="4652963"/>
            <a:ext cx="6134100" cy="1012527"/>
            <a:chOff x="1462088" y="4652963"/>
            <a:chExt cx="6134100" cy="1012527"/>
          </a:xfrm>
        </p:grpSpPr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1462088" y="4903788"/>
              <a:ext cx="6619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n =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627313" y="4652963"/>
              <a:ext cx="936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m (g)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035175" y="5203825"/>
              <a:ext cx="188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P.M. (g/mol)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2124075" y="5157788"/>
              <a:ext cx="1871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4067175" y="4994275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4930775" y="4652963"/>
              <a:ext cx="8002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90 g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679950" y="5203825"/>
              <a:ext cx="15167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 18 g/mol</a:t>
              </a:r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4427538" y="5157788"/>
              <a:ext cx="1871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6296025" y="4881563"/>
              <a:ext cx="1300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latin typeface="Arial" panose="020B0604020202020204" pitchFamily="34" charset="0"/>
                  <a:cs typeface="Arial" panose="020B0604020202020204" pitchFamily="34" charset="0"/>
                </a:rPr>
                <a:t>= 5 mol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4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770" t="14394" r="19839" b="76704"/>
          <a:stretch>
            <a:fillRect/>
          </a:stretch>
        </p:blipFill>
        <p:spPr bwMode="auto">
          <a:xfrm>
            <a:off x="459796" y="1427015"/>
            <a:ext cx="8251486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o 79"/>
          <p:cNvGrpSpPr/>
          <p:nvPr/>
        </p:nvGrpSpPr>
        <p:grpSpPr>
          <a:xfrm>
            <a:off x="1357335" y="262582"/>
            <a:ext cx="6429375" cy="1107996"/>
            <a:chOff x="285750" y="40864"/>
            <a:chExt cx="8572500" cy="1477328"/>
          </a:xfrm>
        </p:grpSpPr>
        <p:cxnSp>
          <p:nvCxnSpPr>
            <p:cNvPr id="5" name="Connettore 1 4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magine 9" descr="unipg-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071538" y="40864"/>
              <a:ext cx="7072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33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1120596" y="2356152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PF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NaF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 = 41,9882</a:t>
            </a:r>
          </a:p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27.5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593" y="3355948"/>
            <a:ext cx="562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N (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numero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moli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) = g/PM = 27.5 / 41.9 = ~0.65 n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NaF</a:t>
            </a:r>
            <a:endParaRPr lang="en-GB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8770" t="42046" r="19839" b="50568"/>
          <a:stretch>
            <a:fillRect/>
          </a:stretch>
        </p:blipFill>
        <p:spPr bwMode="auto">
          <a:xfrm>
            <a:off x="1043416" y="1468582"/>
            <a:ext cx="75438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79"/>
          <p:cNvGrpSpPr/>
          <p:nvPr/>
        </p:nvGrpSpPr>
        <p:grpSpPr>
          <a:xfrm>
            <a:off x="1357335" y="262582"/>
            <a:ext cx="6429375" cy="1107996"/>
            <a:chOff x="285750" y="40864"/>
            <a:chExt cx="8572500" cy="1477328"/>
          </a:xfrm>
        </p:grpSpPr>
        <p:cxnSp>
          <p:nvCxnSpPr>
            <p:cNvPr id="4" name="Connettore 1 3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9" descr="unipg-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1071538" y="40864"/>
              <a:ext cx="7072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33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120596" y="2356152"/>
            <a:ext cx="2232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PM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Etanolo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 = 46.068</a:t>
            </a:r>
          </a:p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3.41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moli</a:t>
            </a:r>
            <a:endParaRPr lang="en-GB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593" y="3355948"/>
            <a:ext cx="7309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N (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numero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GB" dirty="0" err="1">
                <a:latin typeface="Cambria" panose="02040503050406030204" pitchFamily="18" charset="0"/>
                <a:cs typeface="Arial" panose="020B0604020202020204" pitchFamily="34" charset="0"/>
              </a:rPr>
              <a:t>moli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) = g/PM → g = n * PM = 46.068 * 3.41 = ~157 g C</a:t>
            </a:r>
            <a:r>
              <a:rPr lang="en-GB" baseline="-25000" dirty="0"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GB" dirty="0">
                <a:latin typeface="Cambria" panose="02040503050406030204" pitchFamily="18" charset="0"/>
                <a:cs typeface="Arial" panose="020B0604020202020204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357335" y="424045"/>
            <a:ext cx="6429375" cy="753488"/>
            <a:chOff x="285750" y="71414"/>
            <a:chExt cx="8572500" cy="1004651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214290"/>
              <a:ext cx="70723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  <a:cs typeface="Arial" pitchFamily="34" charset="0"/>
                </a:rPr>
                <a:t>MASSA ATOMICA RELATIVA (</a:t>
              </a:r>
              <a:r>
                <a:rPr lang="en-GB" b="1" dirty="0" err="1">
                  <a:latin typeface="Arial" pitchFamily="34" charset="0"/>
                  <a:cs typeface="Arial" pitchFamily="34" charset="0"/>
                </a:rPr>
                <a:t>u.m.a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.)  </a:t>
              </a:r>
            </a:p>
            <a:p>
              <a:pPr algn="ctr"/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7" name="CasellaDiTesto 6"/>
          <p:cNvSpPr txBox="1"/>
          <p:nvPr/>
        </p:nvSpPr>
        <p:spPr>
          <a:xfrm>
            <a:off x="415636" y="1578022"/>
            <a:ext cx="8340437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troppo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piccola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definita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l’unità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misura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(g),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perciò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singolo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nuclide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esprime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come </a:t>
            </a:r>
            <a:r>
              <a:rPr lang="en-GB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atomica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479137" y="4513190"/>
            <a:ext cx="6268685" cy="1667964"/>
            <a:chOff x="428596" y="2714620"/>
            <a:chExt cx="8358246" cy="2391672"/>
          </a:xfrm>
        </p:grpSpPr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7434286" y="3861017"/>
              <a:ext cx="280986" cy="280430"/>
            </a:xfrm>
            <a:prstGeom prst="ellipse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350"/>
            </a:p>
          </p:txBody>
        </p:sp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4173508" y="3357562"/>
              <a:ext cx="1244462" cy="1242000"/>
            </a:xfrm>
            <a:prstGeom prst="ellipse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</a:gra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35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403853" y="3640461"/>
              <a:ext cx="383011" cy="6619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33CC"/>
                  </a:solidFill>
                  <a:latin typeface="Times New Roman" pitchFamily="18" charset="0"/>
                </a:rPr>
                <a:t>-</a:t>
              </a:r>
            </a:p>
          </p:txBody>
        </p:sp>
        <p:grpSp>
          <p:nvGrpSpPr>
            <p:cNvPr id="12" name="Gruppo 18"/>
            <p:cNvGrpSpPr/>
            <p:nvPr/>
          </p:nvGrpSpPr>
          <p:grpSpPr>
            <a:xfrm>
              <a:off x="928662" y="3307522"/>
              <a:ext cx="1244463" cy="1456346"/>
              <a:chOff x="928662" y="4572008"/>
              <a:chExt cx="1244463" cy="1456346"/>
            </a:xfrm>
          </p:grpSpPr>
          <p:sp>
            <p:nvSpPr>
              <p:cNvPr id="17" name="Oval 3"/>
              <p:cNvSpPr>
                <a:spLocks noChangeAspect="1" noChangeArrowheads="1"/>
              </p:cNvSpPr>
              <p:nvPr/>
            </p:nvSpPr>
            <p:spPr bwMode="auto">
              <a:xfrm>
                <a:off x="928662" y="4622048"/>
                <a:ext cx="1244463" cy="1242000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FC0128">
                      <a:gamma/>
                      <a:shade val="29804"/>
                      <a:invGamma/>
                    </a:srgbClr>
                  </a:gs>
                </a:gsLst>
                <a:lin ang="2700000" scaled="1"/>
              </a:gra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1165206" y="4572008"/>
                <a:ext cx="825440" cy="145634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6000" dirty="0">
                    <a:solidFill>
                      <a:schemeClr val="bg1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428596" y="2714620"/>
              <a:ext cx="2286016" cy="7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PROTONE</a:t>
              </a:r>
            </a:p>
            <a:p>
              <a:pPr algn="ctr"/>
              <a:r>
                <a:rPr lang="en-GB" sz="1350" b="1" dirty="0"/>
                <a:t>1,673*10</a:t>
              </a:r>
              <a:r>
                <a:rPr lang="en-GB" sz="1350" b="1" baseline="30000" dirty="0"/>
                <a:t>-24 </a:t>
              </a:r>
              <a:r>
                <a:rPr lang="en-GB" sz="1350" b="1" dirty="0"/>
                <a:t>g</a:t>
              </a:r>
              <a:endParaRPr lang="en-GB" sz="1350" b="1" baseline="300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714744" y="2714620"/>
              <a:ext cx="2286016" cy="7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NEUTRONE</a:t>
              </a:r>
            </a:p>
            <a:p>
              <a:pPr algn="ctr"/>
              <a:r>
                <a:rPr lang="en-GB" sz="1350" b="1" dirty="0"/>
                <a:t>1,675*10</a:t>
              </a:r>
              <a:r>
                <a:rPr lang="en-GB" sz="1350" b="1" baseline="30000" dirty="0"/>
                <a:t>-24 </a:t>
              </a:r>
              <a:r>
                <a:rPr lang="en-GB" sz="1350" b="1" dirty="0"/>
                <a:t>g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500826" y="2714620"/>
              <a:ext cx="2286016" cy="72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ELETTRONE</a:t>
              </a:r>
            </a:p>
            <a:p>
              <a:pPr algn="ctr"/>
              <a:r>
                <a:rPr lang="en-GB" sz="1350" b="1" dirty="0"/>
                <a:t>9,110*10</a:t>
              </a:r>
              <a:r>
                <a:rPr lang="en-GB" sz="1350" b="1" baseline="30000" dirty="0"/>
                <a:t>-28 </a:t>
              </a:r>
              <a:r>
                <a:rPr lang="en-GB" sz="1350" b="1" dirty="0"/>
                <a:t>g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428992" y="4676008"/>
              <a:ext cx="2786082" cy="43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latin typeface="Arial" pitchFamily="34" charset="0"/>
                  <a:cs typeface="Arial" pitchFamily="34" charset="0"/>
                </a:rPr>
                <a:t> </a:t>
              </a:r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890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345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 La mole di una proteina pesa 60 Kg; nella mole in questione sono contenuti:</a:t>
            </a: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560513" y="2832100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6225" y="1557338"/>
            <a:ext cx="61214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altLang="it-IT">
                <a:latin typeface="Comic Sans MS" panose="030F0702030302020204" pitchFamily="66" charset="0"/>
              </a:rPr>
              <a:t>  60 aminoacidi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altLang="it-IT">
                <a:latin typeface="Comic Sans MS" panose="030F0702030302020204" pitchFamily="66" charset="0"/>
              </a:rPr>
              <a:t>  6000 aminoacidi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altLang="it-IT">
                <a:latin typeface="Comic Sans MS" panose="030F0702030302020204" pitchFamily="66" charset="0"/>
              </a:rPr>
              <a:t>  60.000 molecole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altLang="it-IT">
                <a:latin typeface="Comic Sans MS" panose="030F0702030302020204" pitchFamily="66" charset="0"/>
              </a:rPr>
              <a:t>  6,023 x 10</a:t>
            </a:r>
            <a:r>
              <a:rPr lang="it-IT" altLang="it-IT" baseline="30000">
                <a:latin typeface="Comic Sans MS" panose="030F0702030302020204" pitchFamily="66" charset="0"/>
              </a:rPr>
              <a:t>23</a:t>
            </a:r>
            <a:r>
              <a:rPr lang="it-IT" altLang="it-IT">
                <a:latin typeface="Comic Sans MS" panose="030F0702030302020204" pitchFamily="66" charset="0"/>
              </a:rPr>
              <a:t> molecole di proteina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it-IT" altLang="it-IT">
                <a:latin typeface="Comic Sans MS" panose="030F0702030302020204" pitchFamily="66" charset="0"/>
              </a:rPr>
              <a:t>   6,023 x 10</a:t>
            </a:r>
            <a:r>
              <a:rPr lang="it-IT" altLang="it-IT" baseline="30000">
                <a:latin typeface="Comic Sans MS" panose="030F0702030302020204" pitchFamily="66" charset="0"/>
              </a:rPr>
              <a:t>23</a:t>
            </a:r>
            <a:r>
              <a:rPr lang="it-IT" altLang="it-IT">
                <a:latin typeface="Comic Sans MS" panose="030F0702030302020204" pitchFamily="66" charset="0"/>
              </a:rPr>
              <a:t> molecole di aminoacidi</a:t>
            </a:r>
          </a:p>
        </p:txBody>
      </p:sp>
    </p:spTree>
    <p:extLst>
      <p:ext uri="{BB962C8B-B14F-4D97-AF65-F5344CB8AC3E}">
        <p14:creationId xmlns:p14="http://schemas.microsoft.com/office/powerpoint/2010/main" val="40389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225550" y="981075"/>
            <a:ext cx="252413" cy="230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6227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Un litro di acqua contiene circa: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87450" y="906463"/>
            <a:ext cx="60594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altLang="it-IT">
                <a:latin typeface="Comic Sans MS" panose="030F0702030302020204" pitchFamily="66" charset="0"/>
              </a:rPr>
              <a:t>  55 moli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altLang="it-IT">
                <a:latin typeface="Comic Sans MS" panose="030F0702030302020204" pitchFamily="66" charset="0"/>
              </a:rPr>
              <a:t>  55 molecole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altLang="it-IT">
                <a:latin typeface="Comic Sans MS" panose="030F0702030302020204" pitchFamily="66" charset="0"/>
              </a:rPr>
              <a:t>  55 grammi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altLang="it-IT">
                <a:latin typeface="Comic Sans MS" panose="030F0702030302020204" pitchFamily="66" charset="0"/>
              </a:rPr>
              <a:t>  5,5 moli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it-IT" altLang="it-IT">
                <a:latin typeface="Comic Sans MS" panose="030F0702030302020204" pitchFamily="66" charset="0"/>
              </a:rPr>
              <a:t>  55x10</a:t>
            </a:r>
            <a:r>
              <a:rPr lang="it-IT" altLang="it-IT" baseline="30000">
                <a:latin typeface="Comic Sans MS" panose="030F0702030302020204" pitchFamily="66" charset="0"/>
              </a:rPr>
              <a:t>23 </a:t>
            </a:r>
            <a:r>
              <a:rPr lang="it-IT" altLang="it-IT">
                <a:latin typeface="Comic Sans MS" panose="030F0702030302020204" pitchFamily="66" charset="0"/>
              </a:rPr>
              <a:t>moli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00113" y="3498850"/>
            <a:ext cx="6985000" cy="1604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La risposta esatta è A perché: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Il PM dell’acqua è 16(PA</a:t>
            </a:r>
            <a:r>
              <a:rPr lang="it-IT" altLang="it-IT" baseline="-25000">
                <a:latin typeface="Comic Sans MS" panose="030F0702030302020204" pitchFamily="66" charset="0"/>
              </a:rPr>
              <a:t>O</a:t>
            </a:r>
            <a:r>
              <a:rPr lang="it-IT" altLang="it-IT">
                <a:latin typeface="Comic Sans MS" panose="030F0702030302020204" pitchFamily="66" charset="0"/>
              </a:rPr>
              <a:t>)+ 2 x 1(PA</a:t>
            </a:r>
            <a:r>
              <a:rPr lang="it-IT" altLang="it-IT" baseline="-25000">
                <a:latin typeface="Comic Sans MS" panose="030F0702030302020204" pitchFamily="66" charset="0"/>
              </a:rPr>
              <a:t>H</a:t>
            </a:r>
            <a:r>
              <a:rPr lang="it-IT" altLang="it-IT">
                <a:latin typeface="Comic Sans MS" panose="030F0702030302020204" pitchFamily="66" charset="0"/>
              </a:rPr>
              <a:t>) = 18</a:t>
            </a:r>
            <a:endParaRPr lang="it-IT" altLang="it-IT" baseline="-25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1 lt di H</a:t>
            </a:r>
            <a:r>
              <a:rPr lang="it-IT" altLang="it-IT" baseline="-25000">
                <a:latin typeface="Comic Sans MS" panose="030F0702030302020204" pitchFamily="66" charset="0"/>
              </a:rPr>
              <a:t>2</a:t>
            </a:r>
            <a:r>
              <a:rPr lang="it-IT" altLang="it-IT">
                <a:latin typeface="Comic Sans MS" panose="030F0702030302020204" pitchFamily="66" charset="0"/>
              </a:rPr>
              <a:t>O pesa 1000g quindi il n.di moli contenute sono: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n H</a:t>
            </a:r>
            <a:r>
              <a:rPr lang="it-IT" altLang="it-IT" baseline="-25000">
                <a:latin typeface="Comic Sans MS" panose="030F0702030302020204" pitchFamily="66" charset="0"/>
              </a:rPr>
              <a:t>2</a:t>
            </a:r>
            <a:r>
              <a:rPr lang="it-IT" altLang="it-IT">
                <a:latin typeface="Comic Sans MS" panose="030F0702030302020204" pitchFamily="66" charset="0"/>
              </a:rPr>
              <a:t>O = 1000g / 18g mol</a:t>
            </a:r>
            <a:r>
              <a:rPr lang="it-IT" altLang="it-IT" baseline="30000">
                <a:latin typeface="Comic Sans MS" panose="030F0702030302020204" pitchFamily="66" charset="0"/>
              </a:rPr>
              <a:t>-1 </a:t>
            </a:r>
            <a:r>
              <a:rPr lang="it-IT" altLang="it-IT">
                <a:latin typeface="Comic Sans MS" panose="030F0702030302020204" pitchFamily="66" charset="0"/>
              </a:rPr>
              <a:t>= 55 mol	</a:t>
            </a:r>
          </a:p>
        </p:txBody>
      </p:sp>
    </p:spTree>
    <p:extLst>
      <p:ext uri="{BB962C8B-B14F-4D97-AF65-F5344CB8AC3E}">
        <p14:creationId xmlns:p14="http://schemas.microsoft.com/office/powerpoint/2010/main" val="11166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8" grpId="0"/>
      <p:bldP spid="419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790575" y="18446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5329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Quale delle seguenti affermazioni è corretta?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5184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altLang="it-IT">
                <a:latin typeface="Comic Sans MS" panose="030F0702030302020204" pitchFamily="66" charset="0"/>
              </a:rPr>
              <a:t>  Una molecola di ossigeno pesa 32g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altLang="it-IT">
                <a:latin typeface="Comic Sans MS" panose="030F0702030302020204" pitchFamily="66" charset="0"/>
              </a:rPr>
              <a:t>  Una molecola di ossigeno pesa 16g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altLang="it-IT">
                <a:latin typeface="Comic Sans MS" panose="030F0702030302020204" pitchFamily="66" charset="0"/>
              </a:rPr>
              <a:t>  Una mole di ossigeno pesa 32g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altLang="it-IT">
                <a:latin typeface="Comic Sans MS" panose="030F0702030302020204" pitchFamily="66" charset="0"/>
              </a:rPr>
              <a:t>  Una mole di ossigeno pesa 16g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it-IT" altLang="it-IT">
                <a:latin typeface="Comic Sans MS" panose="030F0702030302020204" pitchFamily="66" charset="0"/>
              </a:rPr>
              <a:t>  Una mole di ossigeno pesa 8 g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00113" y="3500438"/>
            <a:ext cx="7343775" cy="1466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La risposta esatta è C perché: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L’ossigeno non è presente in natura come O, ma come molecola O</a:t>
            </a:r>
            <a:r>
              <a:rPr lang="it-IT" altLang="it-IT" baseline="-2500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it-IT" altLang="it-IT" baseline="-25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Il PM dell’O</a:t>
            </a:r>
            <a:r>
              <a:rPr lang="it-IT" altLang="it-IT" baseline="-25000">
                <a:latin typeface="Comic Sans MS" panose="030F0702030302020204" pitchFamily="66" charset="0"/>
              </a:rPr>
              <a:t>2</a:t>
            </a:r>
            <a:r>
              <a:rPr lang="it-IT" altLang="it-IT">
                <a:latin typeface="Comic Sans MS" panose="030F0702030302020204" pitchFamily="66" charset="0"/>
              </a:rPr>
              <a:t> è 32 g, quindi una mole di ossigeno pesa 32 g</a:t>
            </a:r>
          </a:p>
        </p:txBody>
      </p:sp>
    </p:spTree>
    <p:extLst>
      <p:ext uri="{BB962C8B-B14F-4D97-AF65-F5344CB8AC3E}">
        <p14:creationId xmlns:p14="http://schemas.microsoft.com/office/powerpoint/2010/main" val="42654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2" grpId="0"/>
      <p:bldP spid="430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3568" y="1022466"/>
            <a:ext cx="6103144" cy="207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marL="255985" indent="-255985" defTabSz="336947">
              <a:spcBef>
                <a:spcPts val="938"/>
              </a:spcBef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Times" panose="02020603050405020304" pitchFamily="18" charset="0"/>
              </a:rPr>
              <a:t>A.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1</a:t>
            </a:r>
          </a:p>
          <a:p>
            <a:pPr marL="255985" indent="-255985" defTabSz="336947">
              <a:spcBef>
                <a:spcPts val="938"/>
              </a:spcBef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Times" panose="02020603050405020304" pitchFamily="18" charset="0"/>
              </a:rPr>
              <a:t>B.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264</a:t>
            </a: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endParaRPr lang="en-GB" sz="16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Times" panose="02020603050405020304" pitchFamily="18" charset="0"/>
              </a:rPr>
              <a:t>C.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12</a:t>
            </a: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anose="02020603050405020304" pitchFamily="18" charset="0"/>
            </a:endParaRP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Times" panose="02020603050405020304" pitchFamily="18" charset="0"/>
              </a:rPr>
              <a:t>D.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150</a:t>
            </a: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endParaRPr lang="en-GB" sz="1600" baseline="30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anose="02020603050405020304" pitchFamily="18" charset="0"/>
            </a:endParaRPr>
          </a:p>
          <a:p>
            <a:pPr marL="255985" indent="-255985" defTabSz="336947">
              <a:buClr>
                <a:srgbClr val="000000"/>
              </a:buClr>
              <a:buSzPct val="100000"/>
              <a:tabLst>
                <a:tab pos="255985" algn="l"/>
                <a:tab pos="941785" algn="l"/>
                <a:tab pos="1627585" algn="l"/>
                <a:tab pos="2313385" algn="l"/>
                <a:tab pos="2999185" algn="l"/>
                <a:tab pos="3684985" algn="l"/>
                <a:tab pos="4370785" algn="l"/>
                <a:tab pos="5056585" algn="l"/>
                <a:tab pos="5742385" algn="l"/>
                <a:tab pos="6428185" algn="l"/>
                <a:tab pos="7113985" algn="l"/>
                <a:tab pos="7799785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</a:rPr>
              <a:t>E. 6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528" y="110568"/>
            <a:ext cx="7776864" cy="68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36947">
              <a:spcBef>
                <a:spcPts val="938"/>
              </a:spcBef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2000" b="1" dirty="0" err="1">
                <a:latin typeface="Times" panose="02020603050405020304" pitchFamily="18" charset="0"/>
              </a:rPr>
              <a:t>Indicare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quanti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grammi</a:t>
            </a:r>
            <a:r>
              <a:rPr lang="en-GB" sz="2000" b="1" dirty="0">
                <a:latin typeface="Times" panose="02020603050405020304" pitchFamily="18" charset="0"/>
              </a:rPr>
              <a:t> di CO</a:t>
            </a:r>
            <a:r>
              <a:rPr lang="en-GB" sz="2000" b="1" baseline="-25000" dirty="0">
                <a:latin typeface="Times" panose="02020603050405020304" pitchFamily="18" charset="0"/>
              </a:rPr>
              <a:t>2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si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ottengono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dalla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combustione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sz="2000" b="1" dirty="0" err="1">
                <a:latin typeface="Times" panose="02020603050405020304" pitchFamily="18" charset="0"/>
              </a:rPr>
              <a:t>completa</a:t>
            </a:r>
            <a:r>
              <a:rPr lang="en-GB" sz="2000" b="1" dirty="0">
                <a:latin typeface="Times" panose="02020603050405020304" pitchFamily="18" charset="0"/>
              </a:rPr>
              <a:t> di </a:t>
            </a:r>
            <a:r>
              <a:rPr lang="en-GB" sz="2000" b="1" dirty="0" err="1">
                <a:latin typeface="Times" panose="02020603050405020304" pitchFamily="18" charset="0"/>
              </a:rPr>
              <a:t>una</a:t>
            </a:r>
            <a:r>
              <a:rPr lang="en-GB" sz="2000" b="1" dirty="0">
                <a:latin typeface="Times" panose="02020603050405020304" pitchFamily="18" charset="0"/>
              </a:rPr>
              <a:t> mole di </a:t>
            </a:r>
            <a:r>
              <a:rPr lang="en-GB" sz="2000" b="1" dirty="0" err="1">
                <a:latin typeface="Times" panose="02020603050405020304" pitchFamily="18" charset="0"/>
              </a:rPr>
              <a:t>glucosio</a:t>
            </a:r>
            <a:r>
              <a:rPr lang="en-GB" sz="2000" b="1" dirty="0">
                <a:latin typeface="Times" panose="02020603050405020304" pitchFamily="18" charset="0"/>
              </a:rPr>
              <a:t> </a:t>
            </a:r>
            <a:r>
              <a:rPr lang="en-GB" altLang="it-IT" sz="2000" b="1" dirty="0">
                <a:latin typeface="Times" panose="02020603050405020304" pitchFamily="18" charset="0"/>
              </a:rPr>
              <a:t>C</a:t>
            </a:r>
            <a:r>
              <a:rPr lang="en-GB" altLang="it-IT" sz="2000" b="1" baseline="-25000" dirty="0">
                <a:latin typeface="Times" panose="02020603050405020304" pitchFamily="18" charset="0"/>
              </a:rPr>
              <a:t>6</a:t>
            </a:r>
            <a:r>
              <a:rPr lang="en-GB" altLang="it-IT" sz="2000" b="1" dirty="0">
                <a:latin typeface="Times" panose="02020603050405020304" pitchFamily="18" charset="0"/>
              </a:rPr>
              <a:t>H</a:t>
            </a:r>
            <a:r>
              <a:rPr lang="en-GB" altLang="it-IT" sz="2000" b="1" baseline="-25000" dirty="0">
                <a:latin typeface="Times" panose="02020603050405020304" pitchFamily="18" charset="0"/>
              </a:rPr>
              <a:t>12</a:t>
            </a:r>
            <a:r>
              <a:rPr lang="en-GB" altLang="it-IT" sz="2000" b="1" dirty="0">
                <a:latin typeface="Times" panose="02020603050405020304" pitchFamily="18" charset="0"/>
              </a:rPr>
              <a:t>0</a:t>
            </a:r>
            <a:r>
              <a:rPr lang="en-GB" altLang="it-IT" sz="2000" b="1" baseline="-25000" dirty="0">
                <a:latin typeface="Times" panose="02020603050405020304" pitchFamily="18" charset="0"/>
              </a:rPr>
              <a:t>6</a:t>
            </a:r>
            <a:endParaRPr lang="en-GB" sz="2000" b="1" dirty="0">
              <a:latin typeface="Times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08680" y="3212976"/>
            <a:ext cx="8280920" cy="2430506"/>
            <a:chOff x="1774826" y="3933826"/>
            <a:chExt cx="8893175" cy="3240675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1774826" y="3933826"/>
              <a:ext cx="8893175" cy="3240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La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risposta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esatta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è </a:t>
              </a:r>
              <a:r>
                <a:rPr lang="en-GB" altLang="it-IT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anose="02020603050405020304" pitchFamily="18" charset="0"/>
                </a:rPr>
                <a:t>B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perché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:</a:t>
              </a:r>
            </a:p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- la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reazione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di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combustione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completa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è C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6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H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12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6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+ 6O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2  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        6CO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+ 6H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</a:p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- da 1 mole di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glucosio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si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ottengono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6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moli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di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anidride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carbonica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(PM: 44g/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mol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)</a:t>
              </a:r>
              <a:r>
                <a:rPr lang="ar-SA" altLang="it-IT" sz="2000" dirty="0">
                  <a:solidFill>
                    <a:srgbClr val="000000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‏</a:t>
              </a:r>
              <a:endParaRPr lang="en-GB" altLang="it-IT" sz="2000" dirty="0">
                <a:solidFill>
                  <a:srgbClr val="000000"/>
                </a:solidFill>
                <a:latin typeface="Times" panose="02020603050405020304" pitchFamily="18" charset="0"/>
              </a:endParaRPr>
            </a:p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-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ricordando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che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n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  <a:cs typeface="Arial" panose="020B0604020202020204" pitchFamily="34" charset="0"/>
                </a:rPr>
                <a:t>°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di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moli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= g/PM</a:t>
              </a:r>
            </a:p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             </a:t>
              </a:r>
            </a:p>
            <a:p>
              <a:pPr defTabSz="336947" eaLnBrk="1" hangingPunct="1">
                <a:spcBef>
                  <a:spcPts val="844"/>
                </a:spcBef>
                <a:buClr>
                  <a:srgbClr val="000000"/>
                </a:buClr>
                <a:buSzPct val="100000"/>
              </a:pP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                   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massa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(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grammi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CO</a:t>
              </a:r>
              <a:r>
                <a:rPr lang="en-GB" altLang="it-IT" sz="2000" baseline="-25000" dirty="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) = 6mol x 44g/</a:t>
              </a:r>
              <a:r>
                <a:rPr lang="en-GB" altLang="it-IT" sz="2000" dirty="0" err="1">
                  <a:solidFill>
                    <a:srgbClr val="000000"/>
                  </a:solidFill>
                  <a:latin typeface="Times" panose="02020603050405020304" pitchFamily="18" charset="0"/>
                </a:rPr>
                <a:t>mol</a:t>
              </a:r>
              <a:r>
                <a:rPr lang="en-GB" altLang="it-IT" sz="2000" dirty="0">
                  <a:solidFill>
                    <a:srgbClr val="000000"/>
                  </a:solidFill>
                  <a:latin typeface="Times" panose="02020603050405020304" pitchFamily="18" charset="0"/>
                </a:rPr>
                <a:t> = 264g</a:t>
              </a:r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>
              <a:off x="7906182" y="4747631"/>
              <a:ext cx="576262" cy="15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36947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it-IT" sz="2000">
                <a:solidFill>
                  <a:srgbClr val="FFFFFF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683568" y="1412776"/>
            <a:ext cx="287338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4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345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Il volume di 22,4 litri è quello occupato da: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068388" y="18319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121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it-IT" altLang="it-IT">
                <a:latin typeface="Comic Sans MS" panose="030F0702030302020204" pitchFamily="66" charset="0"/>
              </a:rPr>
              <a:t>  1 mole di azoto liquido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it-IT" altLang="it-IT">
                <a:latin typeface="Comic Sans MS" panose="030F0702030302020204" pitchFamily="66" charset="0"/>
              </a:rPr>
              <a:t>  1 Kg di acqua allo stato di vapore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altLang="it-IT">
                <a:latin typeface="Comic Sans MS" panose="030F0702030302020204" pitchFamily="66" charset="0"/>
              </a:rPr>
              <a:t>  1 mole di qualunque gas in condizioni standard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it-IT" altLang="it-IT">
                <a:latin typeface="Comic Sans MS" panose="030F0702030302020204" pitchFamily="66" charset="0"/>
              </a:rPr>
              <a:t>  1 equivalente di una soluzione molare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it-IT" altLang="it-IT">
                <a:latin typeface="Comic Sans MS" panose="030F0702030302020204" pitchFamily="66" charset="0"/>
              </a:rPr>
              <a:t>   1 mole di qualunque sostanza alle condizioni standard</a:t>
            </a:r>
          </a:p>
        </p:txBody>
      </p:sp>
    </p:spTree>
    <p:extLst>
      <p:ext uri="{BB962C8B-B14F-4D97-AF65-F5344CB8AC3E}">
        <p14:creationId xmlns:p14="http://schemas.microsoft.com/office/powerpoint/2010/main" val="4404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</a:rPr>
              <a:t>A quante moli corrispondono 9,0 ml di un composto avente P.M. 153, e densità 1,7 g/ml?</a:t>
            </a:r>
          </a:p>
          <a:p>
            <a:endParaRPr lang="it-IT" b="1" dirty="0">
              <a:latin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</a:rPr>
              <a:t>A) 0,153</a:t>
            </a:r>
          </a:p>
          <a:p>
            <a:r>
              <a:rPr lang="en-GB" dirty="0">
                <a:latin typeface="Times New Roman" panose="02020603050405020304" pitchFamily="18" charset="0"/>
              </a:rPr>
              <a:t>B) 0,050</a:t>
            </a:r>
          </a:p>
          <a:p>
            <a:r>
              <a:rPr lang="en-GB" dirty="0">
                <a:latin typeface="Times New Roman" panose="02020603050405020304" pitchFamily="18" charset="0"/>
              </a:rPr>
              <a:t>C) 1,0</a:t>
            </a:r>
          </a:p>
          <a:p>
            <a:r>
              <a:rPr lang="en-GB" dirty="0">
                <a:latin typeface="Times New Roman" panose="02020603050405020304" pitchFamily="18" charset="0"/>
              </a:rPr>
              <a:t>D) 0,10</a:t>
            </a:r>
          </a:p>
          <a:p>
            <a:r>
              <a:rPr lang="en-GB" dirty="0">
                <a:latin typeface="Times New Roman" panose="02020603050405020304" pitchFamily="18" charset="0"/>
              </a:rPr>
              <a:t>E) 10,0</a:t>
            </a:r>
            <a:endParaRPr lang="en-GB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10234" y="1962097"/>
            <a:ext cx="287338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357335" y="548740"/>
            <a:ext cx="6429375" cy="753488"/>
            <a:chOff x="285750" y="71414"/>
            <a:chExt cx="8572500" cy="1004651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214290"/>
              <a:ext cx="70723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  <a:cs typeface="Arial" pitchFamily="34" charset="0"/>
                </a:rPr>
                <a:t>MASSA ATOMICA RELATIVA (</a:t>
              </a:r>
              <a:r>
                <a:rPr lang="en-GB" b="1" dirty="0" err="1">
                  <a:latin typeface="Arial" pitchFamily="34" charset="0"/>
                  <a:cs typeface="Arial" pitchFamily="34" charset="0"/>
                </a:rPr>
                <a:t>u.m.a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.)  </a:t>
              </a:r>
            </a:p>
            <a:p>
              <a:pPr algn="ctr"/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7" name="CasellaDiTesto 6"/>
          <p:cNvSpPr txBox="1"/>
          <p:nvPr/>
        </p:nvSpPr>
        <p:spPr>
          <a:xfrm>
            <a:off x="1383754" y="1565870"/>
            <a:ext cx="634956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err="1">
                <a:latin typeface="Arial" pitchFamily="34" charset="0"/>
                <a:cs typeface="Arial" pitchFamily="34" charset="0"/>
              </a:rPr>
              <a:t>Unità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Massa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Atomica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(u;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u.m.a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.;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):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 1/12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dell’isotopo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12 del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carbonio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(1.66054*10</a:t>
            </a:r>
            <a:r>
              <a:rPr lang="en-GB" sz="1600" baseline="30000" dirty="0">
                <a:latin typeface="Arial" pitchFamily="34" charset="0"/>
                <a:cs typeface="Arial" pitchFamily="34" charset="0"/>
              </a:rPr>
              <a:t>-24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g)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1120" y="4999993"/>
            <a:ext cx="8315382" cy="1678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 massa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atomica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relativa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è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quindi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un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numero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puro, è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detta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anche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peso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atomico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(PA).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Il peso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atomico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del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ferro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è 55.847 (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cioè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la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massa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del Fe è 55.847 volte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più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grande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della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dodicesima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parte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della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massa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del </a:t>
            </a:r>
            <a:r>
              <a:rPr lang="en-GB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C)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47708" y="2344093"/>
            <a:ext cx="6302207" cy="103682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 wrap="none" lIns="67866" tIns="33338" rIns="67866" bIns="3333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1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atomica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relativa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atomo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ferro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è</a:t>
            </a:r>
          </a:p>
          <a:p>
            <a:pPr algn="ctr">
              <a:lnSpc>
                <a:spcPct val="150000"/>
              </a:lnSpc>
            </a:pPr>
            <a:r>
              <a:rPr lang="en-GB" sz="2100" b="1" dirty="0">
                <a:latin typeface="Arial" pitchFamily="34" charset="0"/>
                <a:cs typeface="Arial" pitchFamily="34" charset="0"/>
              </a:rPr>
              <a:t>(9.27 x 10</a:t>
            </a:r>
            <a:r>
              <a:rPr lang="en-GB" sz="2100" b="1" baseline="30000" dirty="0">
                <a:latin typeface="Arial" pitchFamily="34" charset="0"/>
                <a:cs typeface="Arial" pitchFamily="34" charset="0"/>
              </a:rPr>
              <a:t>-23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 g ) / (1.66 x 10</a:t>
            </a:r>
            <a:r>
              <a:rPr lang="en-GB" sz="2100" b="1" baseline="30000" dirty="0">
                <a:latin typeface="Arial" pitchFamily="34" charset="0"/>
                <a:cs typeface="Arial" pitchFamily="34" charset="0"/>
              </a:rPr>
              <a:t>-24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)g  = 55.847 </a:t>
            </a:r>
            <a:r>
              <a:rPr lang="en-GB" sz="2100" b="1" dirty="0" err="1">
                <a:latin typeface="Arial" pitchFamily="34" charset="0"/>
                <a:cs typeface="Arial" pitchFamily="34" charset="0"/>
              </a:rPr>
              <a:t>u.m.a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0100" y="3492893"/>
            <a:ext cx="7956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questo le masse atomiche, essendo calcolati come rapporti tra masse, sono grandezze ADIMENSIONALI ma nella pratica comune viene espressa in u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). Data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l’esistenza degli isotopi in realta’ la MAR e’ il rapporto fra la media ponderata delle masse degli isotopi di quell’elemento e l’unità di massa atomica.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4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hlinkClick r:id="rId3" action="ppaction://hlinkpres?slideindex=1&amp;slidetitle=" highlightClick="1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1295401" y="2286000"/>
            <a:ext cx="670322" cy="506016"/>
          </a:xfrm>
          <a:prstGeom prst="actionButtonBlank">
            <a:avLst/>
          </a:prstGeom>
          <a:gradFill rotWithShape="0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it-IT" sz="1500" b="1">
                <a:latin typeface="Times New Roman" pitchFamily="18" charset="0"/>
              </a:rPr>
              <a:t>H</a:t>
            </a:r>
          </a:p>
          <a:p>
            <a:pPr algn="ctr"/>
            <a:r>
              <a:rPr lang="it-IT" sz="1500" b="1">
                <a:solidFill>
                  <a:srgbClr val="FF3300"/>
                </a:solidFill>
                <a:latin typeface="Times New Roman" pitchFamily="18" charset="0"/>
              </a:rPr>
              <a:t>1,008</a:t>
            </a:r>
            <a:endParaRPr lang="it-IT" sz="1500" b="1">
              <a:latin typeface="Times New Roman" pitchFamily="18" charset="0"/>
            </a:endParaRPr>
          </a:p>
        </p:txBody>
      </p:sp>
      <p:sp>
        <p:nvSpPr>
          <p:cNvPr id="4" name="AutoShape 4">
            <a:hlinkClick r:id="rId4" action="ppaction://hlinkpres?slideindex=1&amp;slidetitle=Nessun titolo diapositiva" highlightClick="1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1295401" y="2842024"/>
            <a:ext cx="670322" cy="507206"/>
          </a:xfrm>
          <a:prstGeom prst="actionButtonBlank">
            <a:avLst/>
          </a:prstGeom>
          <a:gradFill rotWithShape="0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it-IT" sz="1500" b="1">
                <a:latin typeface="Times New Roman" pitchFamily="18" charset="0"/>
              </a:rPr>
              <a:t>Li</a:t>
            </a:r>
          </a:p>
          <a:p>
            <a:pPr algn="ctr"/>
            <a:r>
              <a:rPr lang="it-IT" sz="1500" b="1">
                <a:solidFill>
                  <a:srgbClr val="FF3300"/>
                </a:solidFill>
                <a:latin typeface="Times New Roman" pitchFamily="18" charset="0"/>
              </a:rPr>
              <a:t>6,939</a:t>
            </a:r>
            <a:endParaRPr lang="it-IT" sz="1500" b="1">
              <a:latin typeface="Times New Roman" pitchFamily="18" charset="0"/>
            </a:endParaRPr>
          </a:p>
        </p:txBody>
      </p:sp>
      <p:sp>
        <p:nvSpPr>
          <p:cNvPr id="5" name="AutoShape 5">
            <a:hlinkClick r:id="rId6" action="ppaction://hlinkpres?slideindex=1&amp;slidetitle=Nessun titolo diapositiva" highlightClick="1">
              <a:snd r:embed="rId5" name="APPLAUS1.WAV"/>
            </a:hlinkClick>
          </p:cNvPr>
          <p:cNvSpPr>
            <a:spLocks noChangeArrowheads="1"/>
          </p:cNvSpPr>
          <p:nvPr/>
        </p:nvSpPr>
        <p:spPr bwMode="auto">
          <a:xfrm>
            <a:off x="1295401" y="3431381"/>
            <a:ext cx="670322" cy="506016"/>
          </a:xfrm>
          <a:prstGeom prst="actionButtonBlank">
            <a:avLst/>
          </a:prstGeom>
          <a:gradFill rotWithShape="0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it-IT" sz="1500" b="1">
                <a:latin typeface="Times New Roman" pitchFamily="18" charset="0"/>
              </a:rPr>
              <a:t>Na</a:t>
            </a:r>
          </a:p>
          <a:p>
            <a:pPr algn="ctr"/>
            <a:r>
              <a:rPr lang="it-IT" sz="1500" b="1">
                <a:solidFill>
                  <a:srgbClr val="FF3300"/>
                </a:solidFill>
                <a:latin typeface="Times New Roman" pitchFamily="18" charset="0"/>
              </a:rPr>
              <a:t>22,9898</a:t>
            </a:r>
            <a:endParaRPr lang="it-IT" sz="1500" b="1">
              <a:latin typeface="Times New Roman" pitchFamily="18" charset="0"/>
            </a:endParaRPr>
          </a:p>
        </p:txBody>
      </p:sp>
      <p:sp>
        <p:nvSpPr>
          <p:cNvPr id="6" name="AutoShape 6">
            <a:hlinkClick r:id="rId7" action="ppaction://hlinkpres?slideindex=1&amp;slidetitle=Nessun titolo diapositiva" highlightClick="1"/>
          </p:cNvPr>
          <p:cNvSpPr>
            <a:spLocks noChangeArrowheads="1"/>
          </p:cNvSpPr>
          <p:nvPr/>
        </p:nvSpPr>
        <p:spPr bwMode="auto">
          <a:xfrm>
            <a:off x="1295401" y="4020742"/>
            <a:ext cx="670322" cy="506015"/>
          </a:xfrm>
          <a:prstGeom prst="actionButtonBlank">
            <a:avLst/>
          </a:prstGeom>
          <a:gradFill rotWithShape="0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it-IT" sz="1500" b="1">
                <a:latin typeface="Times New Roman" pitchFamily="18" charset="0"/>
              </a:rPr>
              <a:t>K</a:t>
            </a:r>
          </a:p>
          <a:p>
            <a:pPr algn="ctr"/>
            <a:r>
              <a:rPr lang="it-IT" sz="1500" b="1">
                <a:solidFill>
                  <a:srgbClr val="FF3300"/>
                </a:solidFill>
                <a:latin typeface="Times New Roman" pitchFamily="18" charset="0"/>
              </a:rPr>
              <a:t>39,102</a:t>
            </a:r>
            <a:endParaRPr lang="it-IT" sz="1500" b="1">
              <a:latin typeface="Times New Roman" pitchFamily="18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1" y="4610100"/>
            <a:ext cx="670322" cy="506016"/>
          </a:xfrm>
          <a:prstGeom prst="actionButtonBlank">
            <a:avLst/>
          </a:prstGeom>
          <a:gradFill rotWithShape="0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it-IT" sz="1500" b="1">
                <a:latin typeface="Times New Roman" pitchFamily="18" charset="0"/>
              </a:rPr>
              <a:t>Rb</a:t>
            </a:r>
          </a:p>
          <a:p>
            <a:pPr algn="ctr"/>
            <a:r>
              <a:rPr lang="it-IT" sz="1500" b="1">
                <a:solidFill>
                  <a:srgbClr val="FF3300"/>
                </a:solidFill>
                <a:latin typeface="Times New Roman" pitchFamily="18" charset="0"/>
              </a:rPr>
              <a:t>85,47</a:t>
            </a:r>
            <a:endParaRPr lang="it-IT" sz="1500" b="1">
              <a:latin typeface="Times New Roman" pitchFamily="18" charset="0"/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1314450" y="2295525"/>
            <a:ext cx="6515100" cy="3419475"/>
            <a:chOff x="228600" y="1917700"/>
            <a:chExt cx="8686800" cy="45593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178050" y="2667000"/>
              <a:ext cx="533400" cy="38100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350"/>
            </a:p>
          </p:txBody>
        </p:sp>
        <p:sp>
          <p:nvSpPr>
            <p:cNvPr id="8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28600" y="5791200"/>
              <a:ext cx="893763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Cs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132,905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9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50950" y="2646363"/>
              <a:ext cx="889000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Be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9,0122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0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50950" y="3432175"/>
              <a:ext cx="889000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Mg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24,312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1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50950" y="4217988"/>
              <a:ext cx="889000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Ca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40,08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50950" y="5003800"/>
              <a:ext cx="889000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Sr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87,62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3" name="AutoShape 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50950" y="5781675"/>
              <a:ext cx="889000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Ba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137,34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4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05113" y="2659063"/>
              <a:ext cx="885825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B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10,811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5" name="AutoShape 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05113" y="3444875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Al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26,9815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6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78125" y="4230688"/>
              <a:ext cx="896938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Ga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69,72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7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78125" y="5016500"/>
              <a:ext cx="896938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In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114,82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8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78125" y="5802313"/>
              <a:ext cx="896938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Tl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204,37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19" name="AutoShape 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17938" y="2659063"/>
              <a:ext cx="893762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C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12,0112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0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17938" y="3444875"/>
              <a:ext cx="893762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Si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28,086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1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10000" y="4267200"/>
              <a:ext cx="893763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Ge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72,59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2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10000" y="5029200"/>
              <a:ext cx="893763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Sn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118,69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3" name="AutoShape 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17938" y="5802313"/>
              <a:ext cx="893762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Pb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207,19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4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65688" y="2659063"/>
              <a:ext cx="885825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N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14,0067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5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65688" y="3444875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P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30,974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6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65688" y="4230688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As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74,922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7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65688" y="5016500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Sb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121,75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8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65688" y="5802313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Bi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208,98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29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943600" y="2667000"/>
              <a:ext cx="885825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O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15,9994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0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905500" y="3444875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32,064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1" name="AutoShape 3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905500" y="4230688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Se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78,96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2" name="AutoShape 3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905500" y="5016500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Te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127,60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3" name="AutoShape 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905500" y="5802313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Po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210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4" name="AutoShape 3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942138" y="2659063"/>
              <a:ext cx="885825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F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18,9984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5" name="AutoShape 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942138" y="3444875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Cl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35,453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6" name="AutoShape 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942138" y="4230688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Br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79,909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7" name="AutoShape 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942138" y="5016500"/>
              <a:ext cx="885825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I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126,904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8" name="AutoShape 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942138" y="5802313"/>
              <a:ext cx="885825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At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210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39" name="AutoShape 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1638" y="2659063"/>
              <a:ext cx="890587" cy="676275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Ne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20,183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0" name="AutoShape 4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1638" y="3444875"/>
              <a:ext cx="890587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Ar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39,948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1" name="AutoShape 4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1638" y="4230688"/>
              <a:ext cx="890587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Kr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83,80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2" name="AutoShape 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1638" y="5016500"/>
              <a:ext cx="890587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Xe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131,30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3" name="AutoShape 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1638" y="5802313"/>
              <a:ext cx="890587" cy="674687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Rn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222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4" name="AutoShape 4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026400" y="1917700"/>
              <a:ext cx="889000" cy="674688"/>
            </a:xfrm>
            <a:prstGeom prst="actionButtonBlank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it-IT" sz="1500" b="1">
                  <a:latin typeface="Times New Roman" pitchFamily="18" charset="0"/>
                </a:rPr>
                <a:t>He</a:t>
              </a:r>
            </a:p>
            <a:p>
              <a:pPr algn="ctr"/>
              <a:r>
                <a:rPr lang="it-IT" sz="1500" b="1">
                  <a:solidFill>
                    <a:srgbClr val="FF3300"/>
                  </a:solidFill>
                  <a:latin typeface="Times New Roman" pitchFamily="18" charset="0"/>
                </a:rPr>
                <a:t>4,0026</a:t>
              </a:r>
              <a:endParaRPr lang="it-IT" sz="1500" b="1">
                <a:latin typeface="Times New Roman" pitchFamily="18" charset="0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2286000" y="2667000"/>
              <a:ext cx="0" cy="3810000"/>
            </a:xfrm>
            <a:prstGeom prst="line">
              <a:avLst/>
            </a:prstGeom>
            <a:noFill/>
            <a:ln w="120650">
              <a:solidFill>
                <a:srgbClr val="66FFFF"/>
              </a:solidFill>
              <a:prstDash val="sysDot"/>
              <a:round/>
              <a:headEnd type="none" w="lg" len="lg"/>
              <a:tailEnd type="none" w="lg" len="lg"/>
            </a:ln>
            <a:effectLst>
              <a:prstShdw prst="shdw17" dist="17961" dir="2700000">
                <a:srgbClr val="66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GB" sz="1350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2438400" y="2819400"/>
              <a:ext cx="0" cy="3581400"/>
            </a:xfrm>
            <a:prstGeom prst="line">
              <a:avLst/>
            </a:prstGeom>
            <a:noFill/>
            <a:ln w="120650">
              <a:solidFill>
                <a:srgbClr val="66FFFF"/>
              </a:solidFill>
              <a:prstDash val="sysDot"/>
              <a:round/>
              <a:headEnd type="none" w="lg" len="lg"/>
              <a:tailEnd type="none" w="lg" len="lg"/>
            </a:ln>
            <a:effectLst>
              <a:prstShdw prst="shdw17" dist="17961" dir="2700000">
                <a:srgbClr val="66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GB" sz="1350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2590800" y="2667000"/>
              <a:ext cx="0" cy="3810000"/>
            </a:xfrm>
            <a:prstGeom prst="line">
              <a:avLst/>
            </a:prstGeom>
            <a:noFill/>
            <a:ln w="120650">
              <a:solidFill>
                <a:srgbClr val="66FFFF"/>
              </a:solidFill>
              <a:prstDash val="sysDot"/>
              <a:round/>
              <a:headEnd type="none" w="lg" len="lg"/>
              <a:tailEnd type="none" w="lg" len="lg"/>
            </a:ln>
            <a:effectLst>
              <a:prstShdw prst="shdw17" dist="17961" dir="2700000">
                <a:srgbClr val="66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GB" sz="1350"/>
            </a:p>
          </p:txBody>
        </p:sp>
      </p:grpSp>
      <p:grpSp>
        <p:nvGrpSpPr>
          <p:cNvPr id="48" name="Gruppo 79"/>
          <p:cNvGrpSpPr/>
          <p:nvPr/>
        </p:nvGrpSpPr>
        <p:grpSpPr>
          <a:xfrm>
            <a:off x="1357335" y="964390"/>
            <a:ext cx="6429375" cy="753488"/>
            <a:chOff x="285750" y="71414"/>
            <a:chExt cx="8572500" cy="1004651"/>
          </a:xfrm>
        </p:grpSpPr>
        <p:cxnSp>
          <p:nvCxnSpPr>
            <p:cNvPr id="49" name="Connettore 1 48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Immagine 9" descr="unipg-logo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CasellaDiTesto 50"/>
            <p:cNvSpPr txBox="1"/>
            <p:nvPr/>
          </p:nvSpPr>
          <p:spPr>
            <a:xfrm>
              <a:off x="1071538" y="214290"/>
              <a:ext cx="70723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  <a:cs typeface="Arial" pitchFamily="34" charset="0"/>
                </a:rPr>
                <a:t>MASSA ATOMICA RELATIVA DEGLI ELEMENTI  </a:t>
              </a:r>
            </a:p>
            <a:p>
              <a:pPr algn="ctr"/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0562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357335" y="964390"/>
            <a:ext cx="6429375" cy="753488"/>
            <a:chOff x="285750" y="71414"/>
            <a:chExt cx="8572500" cy="1004651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214290"/>
              <a:ext cx="70723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  <a:cs typeface="Arial" pitchFamily="34" charset="0"/>
                </a:rPr>
                <a:t>MASSA MOLECOLARE RELATIVA   </a:t>
              </a:r>
            </a:p>
            <a:p>
              <a:pPr algn="ctr"/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74198" y="1869814"/>
            <a:ext cx="6400800" cy="759824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7866" tIns="33338" rIns="67866" bIns="3333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5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molecolare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relativa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(peso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molecolare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, PM)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composto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è la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somma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dei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pesi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atomici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degli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elementi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GB" sz="1500" b="1" dirty="0">
                <a:latin typeface="Arial" pitchFamily="34" charset="0"/>
                <a:cs typeface="Arial" pitchFamily="34" charset="0"/>
              </a:rPr>
              <a:t> lo </a:t>
            </a:r>
            <a:r>
              <a:rPr lang="en-GB" sz="1500" b="1" dirty="0" err="1">
                <a:latin typeface="Arial" pitchFamily="34" charset="0"/>
                <a:cs typeface="Arial" pitchFamily="34" charset="0"/>
              </a:rPr>
              <a:t>costituiscono</a:t>
            </a:r>
            <a:endParaRPr lang="en-GB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76267" y="2883112"/>
            <a:ext cx="4914007" cy="1313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7866" tIns="33338" rIns="67866" bIns="3333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dirty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relativa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dirty="0">
                <a:latin typeface="Arial" pitchFamily="34" charset="0"/>
                <a:cs typeface="Arial" pitchFamily="34" charset="0"/>
              </a:rPr>
              <a:t> due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dirty="0">
                <a:latin typeface="Arial" pitchFamily="34" charset="0"/>
                <a:cs typeface="Arial" pitchFamily="34" charset="0"/>
              </a:rPr>
              <a:t> H = 2 x 1.00797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relativa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atomo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dirty="0">
                <a:latin typeface="Arial" pitchFamily="34" charset="0"/>
                <a:cs typeface="Arial" pitchFamily="34" charset="0"/>
              </a:rPr>
              <a:t> O = 1 x 15.9994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35223" y="4570028"/>
            <a:ext cx="5190797" cy="9537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PM dell’ H</a:t>
            </a:r>
            <a:r>
              <a:rPr lang="en-GB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lnSpc>
                <a:spcPct val="80000"/>
              </a:lnSpc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2.01594 + 15.9994 = 18.01534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31694" y="1859756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5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388" y="2924175"/>
            <a:ext cx="896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esempio, il numero di atomi contenuti in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 di idrogeno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è: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52938" y="4408488"/>
            <a:ext cx="4094070" cy="52065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5.98 x 10</a:t>
            </a:r>
            <a:r>
              <a:rPr lang="en-GB" sz="28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14538" y="4103688"/>
            <a:ext cx="88325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19138" y="4713288"/>
            <a:ext cx="382797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(1.008 x 1.66 x 10</a:t>
            </a:r>
            <a:r>
              <a:rPr lang="en-GB" sz="28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GB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25463" y="4656138"/>
            <a:ext cx="3808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2484438" y="3357563"/>
            <a:ext cx="3527722" cy="792162"/>
          </a:xfrm>
          <a:custGeom>
            <a:avLst/>
            <a:gdLst/>
            <a:ahLst/>
            <a:cxnLst>
              <a:cxn ang="0">
                <a:pos x="2857" y="0"/>
              </a:cxn>
              <a:cxn ang="0">
                <a:pos x="2268" y="408"/>
              </a:cxn>
              <a:cxn ang="0">
                <a:pos x="453" y="363"/>
              </a:cxn>
              <a:cxn ang="0">
                <a:pos x="0" y="499"/>
              </a:cxn>
            </a:cxnLst>
            <a:rect l="0" t="0" r="r" b="b"/>
            <a:pathLst>
              <a:path w="2857" h="499">
                <a:moveTo>
                  <a:pt x="2857" y="0"/>
                </a:moveTo>
                <a:cubicBezTo>
                  <a:pt x="2763" y="174"/>
                  <a:pt x="2669" y="348"/>
                  <a:pt x="2268" y="408"/>
                </a:cubicBezTo>
                <a:cubicBezTo>
                  <a:pt x="1867" y="468"/>
                  <a:pt x="831" y="348"/>
                  <a:pt x="453" y="363"/>
                </a:cubicBezTo>
                <a:cubicBezTo>
                  <a:pt x="75" y="378"/>
                  <a:pt x="37" y="438"/>
                  <a:pt x="0" y="49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075238" y="5924550"/>
            <a:ext cx="410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 di idrogeno</a:t>
            </a: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 flipV="1">
            <a:off x="1973451" y="5229223"/>
            <a:ext cx="4973450" cy="792163"/>
          </a:xfrm>
          <a:custGeom>
            <a:avLst/>
            <a:gdLst>
              <a:gd name="T0" fmla="*/ 2147483647 w 2857"/>
              <a:gd name="T1" fmla="*/ 0 h 499"/>
              <a:gd name="T2" fmla="*/ 2147483647 w 2857"/>
              <a:gd name="T3" fmla="*/ 2147483647 h 499"/>
              <a:gd name="T4" fmla="*/ 2147483647 w 2857"/>
              <a:gd name="T5" fmla="*/ 2147483647 h 499"/>
              <a:gd name="T6" fmla="*/ 0 w 2857"/>
              <a:gd name="T7" fmla="*/ 2147483647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2857"/>
              <a:gd name="T13" fmla="*/ 0 h 499"/>
              <a:gd name="T14" fmla="*/ 2857 w 285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" h="499">
                <a:moveTo>
                  <a:pt x="2857" y="0"/>
                </a:moveTo>
                <a:cubicBezTo>
                  <a:pt x="2763" y="174"/>
                  <a:pt x="2669" y="348"/>
                  <a:pt x="2268" y="408"/>
                </a:cubicBezTo>
                <a:cubicBezTo>
                  <a:pt x="1867" y="468"/>
                  <a:pt x="831" y="348"/>
                  <a:pt x="453" y="363"/>
                </a:cubicBezTo>
                <a:cubicBezTo>
                  <a:pt x="75" y="378"/>
                  <a:pt x="37" y="438"/>
                  <a:pt x="0" y="49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19250" y="1268760"/>
            <a:ext cx="5545138" cy="1150937"/>
            <a:chOff x="1020" y="845"/>
            <a:chExt cx="3493" cy="725"/>
          </a:xfrm>
          <a:solidFill>
            <a:srgbClr val="FFFF00"/>
          </a:solidFill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020" y="845"/>
              <a:ext cx="3493" cy="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130" y="1196"/>
              <a:ext cx="282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1 atomo dell’elemento (g)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418" y="890"/>
              <a:ext cx="239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elemento pesata (g)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06" y="1178"/>
              <a:ext cx="3202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0" y="44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Essendo nota la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di ogni elemento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qualsiasi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quantità di un elemento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si consideri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(ovviamente)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possibile calcolare il numero di atomi in essa contenuti, calcolando il valore del rapporto: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19250" y="1268760"/>
            <a:ext cx="5545138" cy="1150937"/>
            <a:chOff x="1020" y="845"/>
            <a:chExt cx="3493" cy="725"/>
          </a:xfrm>
          <a:solidFill>
            <a:srgbClr val="FFFF00"/>
          </a:solidFill>
        </p:grpSpPr>
        <p:sp>
          <p:nvSpPr>
            <p:cNvPr id="8211" name="Rectangle 9"/>
            <p:cNvSpPr>
              <a:spLocks noChangeArrowheads="1"/>
            </p:cNvSpPr>
            <p:nvPr/>
          </p:nvSpPr>
          <p:spPr bwMode="auto">
            <a:xfrm>
              <a:off x="1020" y="845"/>
              <a:ext cx="3493" cy="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2" name="Rectangle 4"/>
            <p:cNvSpPr>
              <a:spLocks noChangeArrowheads="1"/>
            </p:cNvSpPr>
            <p:nvPr/>
          </p:nvSpPr>
          <p:spPr bwMode="auto">
            <a:xfrm>
              <a:off x="1130" y="1196"/>
              <a:ext cx="282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1 atomo dell’elemento (g)</a:t>
              </a:r>
            </a:p>
          </p:txBody>
        </p:sp>
        <p:sp>
          <p:nvSpPr>
            <p:cNvPr id="9236" name="Rectangle 5"/>
            <p:cNvSpPr>
              <a:spLocks noChangeArrowheads="1"/>
            </p:cNvSpPr>
            <p:nvPr/>
          </p:nvSpPr>
          <p:spPr bwMode="auto">
            <a:xfrm>
              <a:off x="1418" y="890"/>
              <a:ext cx="239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elemento pesata (g)</a:t>
              </a:r>
            </a:p>
          </p:txBody>
        </p:sp>
        <p:sp>
          <p:nvSpPr>
            <p:cNvPr id="8214" name="Line 6"/>
            <p:cNvSpPr>
              <a:spLocks noChangeShapeType="1"/>
            </p:cNvSpPr>
            <p:nvPr/>
          </p:nvSpPr>
          <p:spPr bwMode="auto">
            <a:xfrm>
              <a:off x="1206" y="1178"/>
              <a:ext cx="3202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0" y="44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Essendo nota la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di ogni elemento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qualsiasi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quantità di un elemento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si consideri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è possibile calcolare il numero di atomi in essa contenuti, calcolando il valore del rapporto: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95536" y="2924175"/>
            <a:ext cx="8208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it-IT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numero di grammi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 al valore del suo peso atomico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(1,008),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numero di atomi contenuti è:</a:t>
            </a:r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4452938" y="4408488"/>
            <a:ext cx="4294446" cy="52065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6.022 x 10</a:t>
            </a:r>
            <a:r>
              <a:rPr lang="en-GB" sz="28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atomi di H</a:t>
            </a: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1557338" y="4103688"/>
            <a:ext cx="138339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1.008 g</a:t>
            </a:r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719138" y="4713288"/>
            <a:ext cx="382797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(1.008 x 1.66 x 10</a:t>
            </a:r>
            <a:r>
              <a:rPr lang="en-GB" sz="28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GB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</a:t>
            </a: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525463" y="4656138"/>
            <a:ext cx="3808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71550" y="4797425"/>
            <a:ext cx="838200" cy="381000"/>
            <a:chOff x="1968" y="816"/>
            <a:chExt cx="528" cy="240"/>
          </a:xfrm>
        </p:grpSpPr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 flipH="1">
              <a:off x="1968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901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>
              <a:off x="2016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901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92275" y="4149725"/>
            <a:ext cx="838200" cy="381000"/>
            <a:chOff x="1968" y="816"/>
            <a:chExt cx="528" cy="240"/>
          </a:xfrm>
        </p:grpSpPr>
        <p:sp>
          <p:nvSpPr>
            <p:cNvPr id="8207" name="Line 19"/>
            <p:cNvSpPr>
              <a:spLocks noChangeShapeType="1"/>
            </p:cNvSpPr>
            <p:nvPr/>
          </p:nvSpPr>
          <p:spPr bwMode="auto">
            <a:xfrm flipH="1">
              <a:off x="1968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70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8" name="Line 20"/>
            <p:cNvSpPr>
              <a:spLocks noChangeShapeType="1"/>
            </p:cNvSpPr>
            <p:nvPr/>
          </p:nvSpPr>
          <p:spPr bwMode="auto">
            <a:xfrm>
              <a:off x="2016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70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3419872" y="5877272"/>
            <a:ext cx="410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 di idrogeno</a:t>
            </a:r>
          </a:p>
        </p:txBody>
      </p:sp>
      <p:sp>
        <p:nvSpPr>
          <p:cNvPr id="184344" name="Freeform 24"/>
          <p:cNvSpPr>
            <a:spLocks/>
          </p:cNvSpPr>
          <p:nvPr/>
        </p:nvSpPr>
        <p:spPr bwMode="auto">
          <a:xfrm flipV="1">
            <a:off x="2411413" y="5229224"/>
            <a:ext cx="2736651" cy="720056"/>
          </a:xfrm>
          <a:custGeom>
            <a:avLst/>
            <a:gdLst>
              <a:gd name="T0" fmla="*/ 2147483647 w 2857"/>
              <a:gd name="T1" fmla="*/ 0 h 499"/>
              <a:gd name="T2" fmla="*/ 2147483647 w 2857"/>
              <a:gd name="T3" fmla="*/ 2147483647 h 499"/>
              <a:gd name="T4" fmla="*/ 2147483647 w 2857"/>
              <a:gd name="T5" fmla="*/ 2147483647 h 499"/>
              <a:gd name="T6" fmla="*/ 0 w 2857"/>
              <a:gd name="T7" fmla="*/ 2147483647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2857"/>
              <a:gd name="T13" fmla="*/ 0 h 499"/>
              <a:gd name="T14" fmla="*/ 2857 w 285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" h="499">
                <a:moveTo>
                  <a:pt x="2857" y="0"/>
                </a:moveTo>
                <a:cubicBezTo>
                  <a:pt x="2763" y="174"/>
                  <a:pt x="2669" y="348"/>
                  <a:pt x="2268" y="408"/>
                </a:cubicBezTo>
                <a:cubicBezTo>
                  <a:pt x="1867" y="468"/>
                  <a:pt x="831" y="348"/>
                  <a:pt x="453" y="363"/>
                </a:cubicBezTo>
                <a:cubicBezTo>
                  <a:pt x="75" y="378"/>
                  <a:pt x="37" y="438"/>
                  <a:pt x="0" y="49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igura a mano libera 23"/>
          <p:cNvSpPr/>
          <p:nvPr/>
        </p:nvSpPr>
        <p:spPr>
          <a:xfrm>
            <a:off x="368490" y="2770496"/>
            <a:ext cx="2019868" cy="1542197"/>
          </a:xfrm>
          <a:custGeom>
            <a:avLst/>
            <a:gdLst>
              <a:gd name="connsiteX0" fmla="*/ 2019868 w 2019868"/>
              <a:gd name="connsiteY0" fmla="*/ 191068 h 1542197"/>
              <a:gd name="connsiteX1" fmla="*/ 2019868 w 2019868"/>
              <a:gd name="connsiteY1" fmla="*/ 0 h 1542197"/>
              <a:gd name="connsiteX2" fmla="*/ 13647 w 2019868"/>
              <a:gd name="connsiteY2" fmla="*/ 0 h 1542197"/>
              <a:gd name="connsiteX3" fmla="*/ 0 w 2019868"/>
              <a:gd name="connsiteY3" fmla="*/ 1323832 h 1542197"/>
              <a:gd name="connsiteX4" fmla="*/ 968991 w 2019868"/>
              <a:gd name="connsiteY4" fmla="*/ 1542197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68" h="1542197">
                <a:moveTo>
                  <a:pt x="2019868" y="191068"/>
                </a:moveTo>
                <a:lnTo>
                  <a:pt x="2019868" y="0"/>
                </a:lnTo>
                <a:lnTo>
                  <a:pt x="13647" y="0"/>
                </a:lnTo>
                <a:lnTo>
                  <a:pt x="0" y="1323832"/>
                </a:lnTo>
                <a:lnTo>
                  <a:pt x="968991" y="1542197"/>
                </a:ln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/>
      <p:bldP spid="184334" grpId="0" animBg="1"/>
      <p:bldP spid="184331" grpId="0"/>
      <p:bldP spid="184332" grpId="0"/>
      <p:bldP spid="184333" grpId="0" animBg="1"/>
      <p:bldP spid="184343" grpId="0"/>
      <p:bldP spid="18434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467544" y="2780928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it-IT" sz="2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numero di grammi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Ferro </a:t>
            </a:r>
            <a:r>
              <a:rPr lang="it-IT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 al valore del suo peso atomico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it-IT" sz="2400" b="1" baseline="-25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55,847)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contenuti: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668838" y="4624388"/>
            <a:ext cx="4454747" cy="52065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6.022 x 10</a:t>
            </a:r>
            <a:r>
              <a:rPr lang="en-GB" sz="28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atomi di Fe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1773238" y="4319588"/>
            <a:ext cx="158376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55.847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935038" y="4929188"/>
            <a:ext cx="402834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(55,847 x 1.66 x 10</a:t>
            </a:r>
            <a:r>
              <a:rPr lang="en-GB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g</a:t>
            </a: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>
            <a:off x="741363" y="4872038"/>
            <a:ext cx="380841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87450" y="5013325"/>
            <a:ext cx="838200" cy="381000"/>
            <a:chOff x="1968" y="816"/>
            <a:chExt cx="528" cy="240"/>
          </a:xfrm>
        </p:grpSpPr>
        <p:sp>
          <p:nvSpPr>
            <p:cNvPr id="9233" name="Line 16"/>
            <p:cNvSpPr>
              <a:spLocks noChangeShapeType="1"/>
            </p:cNvSpPr>
            <p:nvPr/>
          </p:nvSpPr>
          <p:spPr bwMode="auto">
            <a:xfrm flipH="1">
              <a:off x="1968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901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>
              <a:off x="2016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901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08175" y="4365625"/>
            <a:ext cx="838200" cy="381000"/>
            <a:chOff x="1968" y="816"/>
            <a:chExt cx="528" cy="240"/>
          </a:xfrm>
        </p:grpSpPr>
        <p:sp>
          <p:nvSpPr>
            <p:cNvPr id="9231" name="Line 19"/>
            <p:cNvSpPr>
              <a:spLocks noChangeShapeType="1"/>
            </p:cNvSpPr>
            <p:nvPr/>
          </p:nvSpPr>
          <p:spPr bwMode="auto">
            <a:xfrm flipH="1">
              <a:off x="1968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70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2" name="Line 20"/>
            <p:cNvSpPr>
              <a:spLocks noChangeShapeType="1"/>
            </p:cNvSpPr>
            <p:nvPr/>
          </p:nvSpPr>
          <p:spPr bwMode="auto">
            <a:xfrm>
              <a:off x="2016" y="816"/>
              <a:ext cx="480" cy="240"/>
            </a:xfrm>
            <a:prstGeom prst="line">
              <a:avLst/>
            </a:prstGeom>
            <a:noFill/>
            <a:ln w="38100">
              <a:solidFill>
                <a:srgbClr val="808080">
                  <a:alpha val="870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3419873" y="5949280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 di ferro</a:t>
            </a:r>
          </a:p>
        </p:txBody>
      </p:sp>
      <p:sp>
        <p:nvSpPr>
          <p:cNvPr id="209943" name="Freeform 23"/>
          <p:cNvSpPr>
            <a:spLocks/>
          </p:cNvSpPr>
          <p:nvPr/>
        </p:nvSpPr>
        <p:spPr bwMode="auto">
          <a:xfrm flipV="1">
            <a:off x="2483768" y="5404280"/>
            <a:ext cx="2592287" cy="576064"/>
          </a:xfrm>
          <a:custGeom>
            <a:avLst/>
            <a:gdLst>
              <a:gd name="T0" fmla="*/ 2147483647 w 2857"/>
              <a:gd name="T1" fmla="*/ 0 h 499"/>
              <a:gd name="T2" fmla="*/ 2147483647 w 2857"/>
              <a:gd name="T3" fmla="*/ 2147483647 h 499"/>
              <a:gd name="T4" fmla="*/ 2147483647 w 2857"/>
              <a:gd name="T5" fmla="*/ 2147483647 h 499"/>
              <a:gd name="T6" fmla="*/ 0 w 2857"/>
              <a:gd name="T7" fmla="*/ 2147483647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2857"/>
              <a:gd name="T13" fmla="*/ 0 h 499"/>
              <a:gd name="T14" fmla="*/ 2857 w 285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" h="499">
                <a:moveTo>
                  <a:pt x="2857" y="0"/>
                </a:moveTo>
                <a:cubicBezTo>
                  <a:pt x="2763" y="174"/>
                  <a:pt x="2669" y="348"/>
                  <a:pt x="2268" y="408"/>
                </a:cubicBezTo>
                <a:cubicBezTo>
                  <a:pt x="1867" y="468"/>
                  <a:pt x="831" y="348"/>
                  <a:pt x="453" y="363"/>
                </a:cubicBezTo>
                <a:cubicBezTo>
                  <a:pt x="75" y="378"/>
                  <a:pt x="37" y="438"/>
                  <a:pt x="0" y="49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19250" y="1268760"/>
            <a:ext cx="5545138" cy="1150937"/>
            <a:chOff x="1020" y="845"/>
            <a:chExt cx="3493" cy="725"/>
          </a:xfrm>
          <a:solidFill>
            <a:srgbClr val="FFFF00"/>
          </a:solidFill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020" y="845"/>
              <a:ext cx="3493" cy="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1130" y="1196"/>
              <a:ext cx="282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1 atomo dell’elemento (g)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418" y="890"/>
              <a:ext cx="239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massa di elemento pesata (g)</a:t>
              </a: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06" y="1178"/>
              <a:ext cx="3202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0" y="44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Essendo nota la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 di un atomo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di ogni elemento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qualsiasi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quantità di un elemento</a:t>
            </a:r>
            <a:r>
              <a:rPr lang="it-IT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si consideri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è possibile calcolare il numero di atomi in essa contenuti, calcolando il valore del rapporto: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Figura a mano libera 28"/>
          <p:cNvSpPr/>
          <p:nvPr/>
        </p:nvSpPr>
        <p:spPr>
          <a:xfrm>
            <a:off x="341194" y="2647666"/>
            <a:ext cx="2088107" cy="1869743"/>
          </a:xfrm>
          <a:custGeom>
            <a:avLst/>
            <a:gdLst>
              <a:gd name="connsiteX0" fmla="*/ 2088107 w 2088107"/>
              <a:gd name="connsiteY0" fmla="*/ 191068 h 1869743"/>
              <a:gd name="connsiteX1" fmla="*/ 1978925 w 2088107"/>
              <a:gd name="connsiteY1" fmla="*/ 0 h 1869743"/>
              <a:gd name="connsiteX2" fmla="*/ 13648 w 2088107"/>
              <a:gd name="connsiteY2" fmla="*/ 0 h 1869743"/>
              <a:gd name="connsiteX3" fmla="*/ 0 w 2088107"/>
              <a:gd name="connsiteY3" fmla="*/ 1514901 h 1869743"/>
              <a:gd name="connsiteX4" fmla="*/ 1392072 w 2088107"/>
              <a:gd name="connsiteY4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107" h="1869743">
                <a:moveTo>
                  <a:pt x="2088107" y="191068"/>
                </a:moveTo>
                <a:lnTo>
                  <a:pt x="1978925" y="0"/>
                </a:lnTo>
                <a:lnTo>
                  <a:pt x="13648" y="0"/>
                </a:lnTo>
                <a:lnTo>
                  <a:pt x="0" y="1514901"/>
                </a:lnTo>
                <a:lnTo>
                  <a:pt x="1392072" y="1869743"/>
                </a:ln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/>
      <p:bldP spid="209931" grpId="0" animBg="1"/>
      <p:bldP spid="209932" grpId="0"/>
      <p:bldP spid="209933" grpId="0"/>
      <p:bldP spid="209934" grpId="0" animBg="1"/>
      <p:bldP spid="209942" grpId="0"/>
      <p:bldP spid="20994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9"/>
          <p:cNvGrpSpPr/>
          <p:nvPr/>
        </p:nvGrpSpPr>
        <p:grpSpPr>
          <a:xfrm>
            <a:off x="1357335" y="406462"/>
            <a:ext cx="6429375" cy="1030487"/>
            <a:chOff x="285750" y="71414"/>
            <a:chExt cx="8572500" cy="1373982"/>
          </a:xfrm>
        </p:grpSpPr>
        <p:cxnSp>
          <p:nvCxnSpPr>
            <p:cNvPr id="3" name="Connettore 1 2"/>
            <p:cNvCxnSpPr/>
            <p:nvPr/>
          </p:nvCxnSpPr>
          <p:spPr bwMode="auto">
            <a:xfrm>
              <a:off x="285750" y="855643"/>
              <a:ext cx="8572500" cy="1588"/>
            </a:xfrm>
            <a:prstGeom prst="line">
              <a:avLst/>
            </a:prstGeom>
            <a:ln w="31750">
              <a:solidFill>
                <a:srgbClr val="1206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9" descr="unipg-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8"/>
              <a:ext cx="714356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1071538" y="214290"/>
              <a:ext cx="707236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>
                  <a:latin typeface="Arial" pitchFamily="34" charset="0"/>
                  <a:cs typeface="Arial" pitchFamily="34" charset="0"/>
                </a:rPr>
                <a:t>MOLE   </a:t>
              </a:r>
            </a:p>
            <a:p>
              <a:pPr algn="ctr"/>
              <a:endParaRPr lang="en-GB" sz="27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2" descr="Risultati immagini per scienziato pazzo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71414"/>
              <a:ext cx="712800" cy="712800"/>
            </a:xfrm>
            <a:prstGeom prst="rect">
              <a:avLst/>
            </a:prstGeom>
            <a:noFill/>
          </p:spPr>
        </p:pic>
      </p:grpSp>
      <p:sp>
        <p:nvSpPr>
          <p:cNvPr id="10" name="CasellaDiTesto 9"/>
          <p:cNvSpPr txBox="1"/>
          <p:nvPr/>
        </p:nvSpPr>
        <p:spPr>
          <a:xfrm>
            <a:off x="469164" y="3418055"/>
            <a:ext cx="85012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La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quantità</a:t>
            </a:r>
            <a:r>
              <a:rPr lang="en-GB" dirty="0">
                <a:latin typeface="Arial" pitchFamily="34" charset="0"/>
                <a:cs typeface="Arial" pitchFamily="34" charset="0"/>
              </a:rPr>
              <a:t> di un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elemento</a:t>
            </a:r>
            <a:r>
              <a:rPr lang="en-GB" dirty="0">
                <a:latin typeface="Arial" pitchFamily="34" charset="0"/>
                <a:cs typeface="Arial" pitchFamily="34" charset="0"/>
              </a:rPr>
              <a:t> puro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GB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GB" dirty="0">
                <a:latin typeface="Arial" pitchFamily="34" charset="0"/>
                <a:cs typeface="Arial" pitchFamily="34" charset="0"/>
              </a:rPr>
              <a:t> di Avogadro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6.022*10^23</a:t>
            </a:r>
            <a:r>
              <a:rPr lang="en-GB" dirty="0">
                <a:latin typeface="Arial" pitchFamily="34" charset="0"/>
                <a:cs typeface="Arial" pitchFamily="34" charset="0"/>
              </a:rPr>
              <a:t>) di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GB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quell’elemento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oppure</a:t>
            </a:r>
            <a:r>
              <a:rPr lang="en-GB" dirty="0">
                <a:latin typeface="Arial" pitchFamily="34" charset="0"/>
                <a:cs typeface="Arial" pitchFamily="34" charset="0"/>
              </a:rPr>
              <a:t> la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quantità</a:t>
            </a:r>
            <a:r>
              <a:rPr lang="en-GB" dirty="0">
                <a:latin typeface="Arial" pitchFamily="34" charset="0"/>
                <a:cs typeface="Arial" pitchFamily="34" charset="0"/>
              </a:rPr>
              <a:t> di un composto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GB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GB" dirty="0">
                <a:latin typeface="Arial" pitchFamily="34" charset="0"/>
                <a:cs typeface="Arial" pitchFamily="34" charset="0"/>
              </a:rPr>
              <a:t> di Avogadro di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molecole</a:t>
            </a:r>
            <a:r>
              <a:rPr lang="en-GB" dirty="0">
                <a:latin typeface="Arial" pitchFamily="34" charset="0"/>
                <a:cs typeface="Arial" pitchFamily="34" charset="0"/>
              </a:rPr>
              <a:t> del composto.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15E9DA8-A49B-09FB-9642-6C7949B061B8}"/>
              </a:ext>
            </a:extLst>
          </p:cNvPr>
          <p:cNvSpPr txBox="1"/>
          <p:nvPr/>
        </p:nvSpPr>
        <p:spPr>
          <a:xfrm>
            <a:off x="642741" y="2555936"/>
            <a:ext cx="76472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BIPM 2019: quantità di sostanza che contiene esattamente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6.02214076×10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entità elementari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6320858-88E1-007F-93F6-817C2BDA992C}"/>
              </a:ext>
            </a:extLst>
          </p:cNvPr>
          <p:cNvSpPr txBox="1"/>
          <p:nvPr/>
        </p:nvSpPr>
        <p:spPr>
          <a:xfrm>
            <a:off x="642740" y="1305824"/>
            <a:ext cx="76472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BIPM pre-2019: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sostanza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contenuti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0.012 kg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carbonio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B03ED71-BA11-3F9E-2FE1-3A3020400A26}"/>
              </a:ext>
            </a:extLst>
          </p:cNvPr>
          <p:cNvSpPr txBox="1"/>
          <p:nvPr/>
        </p:nvSpPr>
        <p:spPr>
          <a:xfrm>
            <a:off x="825072" y="5284270"/>
            <a:ext cx="7124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Standardizzazione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costante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 Avogadro con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metodiche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modern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Distacco della definizione di mole da quella del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1/12 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 non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piu’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1 g/mol esatto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</TotalTime>
  <Words>1613</Words>
  <Application>Microsoft Office PowerPoint</Application>
  <PresentationFormat>Presentazione su schermo (4:3)</PresentationFormat>
  <Paragraphs>259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Comic Sans MS</vt:lpstr>
      <vt:lpstr>Lucida Sans Unicode</vt:lpstr>
      <vt:lpstr>Times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Davide Chiasserini</cp:lastModifiedBy>
  <cp:revision>35</cp:revision>
  <dcterms:created xsi:type="dcterms:W3CDTF">2019-08-29T08:41:29Z</dcterms:created>
  <dcterms:modified xsi:type="dcterms:W3CDTF">2023-02-25T11:12:21Z</dcterms:modified>
  <cp:contentStatus/>
</cp:coreProperties>
</file>