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7" r:id="rId2"/>
    <p:sldId id="258" r:id="rId3"/>
    <p:sldId id="259" r:id="rId4"/>
    <p:sldId id="260" r:id="rId5"/>
    <p:sldId id="289" r:id="rId6"/>
    <p:sldId id="291" r:id="rId7"/>
    <p:sldId id="292" r:id="rId8"/>
    <p:sldId id="293" r:id="rId9"/>
    <p:sldId id="286" r:id="rId10"/>
    <p:sldId id="287" r:id="rId11"/>
    <p:sldId id="288" r:id="rId12"/>
    <p:sldId id="294" r:id="rId13"/>
    <p:sldId id="295" r:id="rId14"/>
    <p:sldId id="296" r:id="rId15"/>
    <p:sldId id="261" r:id="rId16"/>
    <p:sldId id="262" r:id="rId17"/>
    <p:sldId id="263" r:id="rId18"/>
    <p:sldId id="264" r:id="rId19"/>
    <p:sldId id="266" r:id="rId20"/>
    <p:sldId id="306" r:id="rId21"/>
    <p:sldId id="312" r:id="rId22"/>
    <p:sldId id="308" r:id="rId23"/>
    <p:sldId id="314" r:id="rId24"/>
    <p:sldId id="270" r:id="rId25"/>
    <p:sldId id="301" r:id="rId26"/>
    <p:sldId id="271" r:id="rId27"/>
    <p:sldId id="311" r:id="rId28"/>
    <p:sldId id="272" r:id="rId29"/>
    <p:sldId id="273" r:id="rId30"/>
    <p:sldId id="274" r:id="rId31"/>
    <p:sldId id="297" r:id="rId32"/>
    <p:sldId id="298" r:id="rId33"/>
    <p:sldId id="299" r:id="rId34"/>
    <p:sldId id="275" r:id="rId35"/>
    <p:sldId id="276" r:id="rId36"/>
    <p:sldId id="282" r:id="rId37"/>
    <p:sldId id="302" r:id="rId38"/>
    <p:sldId id="309" r:id="rId39"/>
    <p:sldId id="310" r:id="rId40"/>
    <p:sldId id="281" r:id="rId41"/>
    <p:sldId id="304" r:id="rId42"/>
    <p:sldId id="279" r:id="rId43"/>
    <p:sldId id="280" r:id="rId44"/>
    <p:sldId id="283" r:id="rId45"/>
    <p:sldId id="317" r:id="rId46"/>
    <p:sldId id="318" r:id="rId47"/>
    <p:sldId id="316" r:id="rId4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/u1PsZCcD94YlHAAQaTLjw" hashData="DVsmH75qOJ+HYeFJ1SKYIiUQNEs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7804" autoAdjust="0"/>
    <p:restoredTop sz="94664" autoAdjust="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94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BB17BB-4423-4A4C-976B-4ED63F49B6C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D0170-3F97-444B-B411-AF9DE52537C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5AE58-8003-44AF-AA17-ED2475CDB73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8DBB0-98D0-4281-BACF-29917BFF0C8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D3EA9-054F-43D0-A60F-D38096ACF36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FC756-04D2-4743-BB66-4B855B3A0C4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CB2FE-FE18-4D2C-838E-BD0C4D29549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9F07D-58D3-4ABA-B0E5-0B3827C0BDC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8A4D7-490D-41A4-BAB0-3B8B166119B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A2618-0D10-468E-B5F2-8E9647746E6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919A5-DC07-44DA-9AD0-F1152E10D3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48BFE-9F58-439F-82E9-28A96750949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92ECF146-3D04-4086-A4C6-2ABDD6923E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2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1916113"/>
            <a:ext cx="8229600" cy="187325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6800" b="1" smtClean="0">
                <a:solidFill>
                  <a:schemeClr val="accent1"/>
                </a:solidFill>
              </a:rPr>
              <a:t>EREDOATASSIE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752600" y="188913"/>
            <a:ext cx="60960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8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CONNESSIONI CEREBELLARI</a:t>
            </a:r>
            <a:r>
              <a:rPr lang="en-US" sz="2800" b="1">
                <a:solidFill>
                  <a:schemeClr val="accent1"/>
                </a:solidFill>
              </a:rPr>
              <a:t>: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en-US" sz="2800" b="1">
                <a:solidFill>
                  <a:schemeClr val="accent1"/>
                </a:solidFill>
              </a:rPr>
              <a:t>SPINO-CEREBELLO (PALEOCEREBELLO)</a:t>
            </a: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685800" y="5715000"/>
            <a:ext cx="7848600" cy="588963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  <a:latin typeface="Comic Sans MS" pitchFamily="66" charset="0"/>
              </a:rPr>
              <a:t>Verme cerebellare e “</a:t>
            </a:r>
            <a:r>
              <a:rPr lang="it-IT" sz="3200" b="1">
                <a:solidFill>
                  <a:srgbClr val="FFFF00"/>
                </a:solidFill>
                <a:latin typeface="Comic Sans MS" pitchFamily="66" charset="0"/>
              </a:rPr>
              <a:t>zona</a:t>
            </a:r>
            <a:r>
              <a:rPr lang="en-US" sz="3200" b="1">
                <a:solidFill>
                  <a:srgbClr val="FFFF00"/>
                </a:solidFill>
                <a:latin typeface="Comic Sans MS" pitchFamily="66" charset="0"/>
              </a:rPr>
              <a:t> intermedia”</a:t>
            </a: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0" y="4191000"/>
            <a:ext cx="28194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200" b="1">
                <a:latin typeface="Comic Sans MS" pitchFamily="66" charset="0"/>
              </a:rPr>
              <a:t>Vie spinocerebellari</a:t>
            </a:r>
            <a:endParaRPr lang="en-US" sz="2200" b="1">
              <a:latin typeface="Times New Roman" pitchFamily="18" charset="0"/>
            </a:endParaRPr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2700338" y="3825875"/>
            <a:ext cx="2786062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200">
                <a:solidFill>
                  <a:srgbClr val="00FF00"/>
                </a:solidFill>
                <a:latin typeface="Comic Sans MS" pitchFamily="66" charset="0"/>
              </a:rPr>
              <a:t>Formazione reticolare e nuclei vestibolari (dal verme)</a:t>
            </a:r>
            <a:endParaRPr lang="en-US" sz="2400">
              <a:solidFill>
                <a:srgbClr val="00FF00"/>
              </a:solidFill>
              <a:latin typeface="Times New Roman" pitchFamily="18" charset="0"/>
            </a:endParaRPr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6443663" y="2636838"/>
            <a:ext cx="28194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200">
                <a:solidFill>
                  <a:srgbClr val="00FF00"/>
                </a:solidFill>
                <a:latin typeface="Comic Sans MS" pitchFamily="66" charset="0"/>
              </a:rPr>
              <a:t>Corteccia cerebrale</a:t>
            </a:r>
            <a:endParaRPr lang="en-US" sz="2200">
              <a:solidFill>
                <a:srgbClr val="00FF00"/>
              </a:solidFill>
              <a:latin typeface="Times New Roman" pitchFamily="18" charset="0"/>
            </a:endParaRPr>
          </a:p>
        </p:txBody>
      </p:sp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130175" y="1676400"/>
            <a:ext cx="24971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latin typeface="Comic Sans MS" pitchFamily="66" charset="0"/>
              </a:rPr>
              <a:t>Muscoli, articolazioni, cute</a:t>
            </a:r>
            <a:endParaRPr lang="en-US" sz="2400" b="1">
              <a:latin typeface="Times New Roman" pitchFamily="18" charset="0"/>
            </a:endParaRPr>
          </a:p>
        </p:txBody>
      </p:sp>
      <p:sp>
        <p:nvSpPr>
          <p:cNvPr id="12296" name="AutoShape 10"/>
          <p:cNvSpPr>
            <a:spLocks noChangeArrowheads="1"/>
          </p:cNvSpPr>
          <p:nvPr/>
        </p:nvSpPr>
        <p:spPr bwMode="auto">
          <a:xfrm rot="5400000">
            <a:off x="-38100" y="3390900"/>
            <a:ext cx="1143000" cy="304800"/>
          </a:xfrm>
          <a:prstGeom prst="rightArrow">
            <a:avLst>
              <a:gd name="adj1" fmla="val 50000"/>
              <a:gd name="adj2" fmla="val 9375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it-IT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297" name="AutoShape 11"/>
          <p:cNvSpPr>
            <a:spLocks noChangeArrowheads="1"/>
          </p:cNvSpPr>
          <p:nvPr/>
        </p:nvSpPr>
        <p:spPr bwMode="auto">
          <a:xfrm rot="5400000">
            <a:off x="1562100" y="3390900"/>
            <a:ext cx="1143000" cy="304800"/>
          </a:xfrm>
          <a:prstGeom prst="rightArrow">
            <a:avLst>
              <a:gd name="adj1" fmla="val 50000"/>
              <a:gd name="adj2" fmla="val 9375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it-IT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298" name="AutoShape 12"/>
          <p:cNvSpPr>
            <a:spLocks noChangeArrowheads="1"/>
          </p:cNvSpPr>
          <p:nvPr/>
        </p:nvSpPr>
        <p:spPr bwMode="auto">
          <a:xfrm rot="3600000">
            <a:off x="1126331" y="5029994"/>
            <a:ext cx="1019175" cy="255588"/>
          </a:xfrm>
          <a:prstGeom prst="rightArrow">
            <a:avLst>
              <a:gd name="adj1" fmla="val 50000"/>
              <a:gd name="adj2" fmla="val 9968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it-IT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299" name="AutoShape 13"/>
          <p:cNvSpPr>
            <a:spLocks noChangeArrowheads="1"/>
          </p:cNvSpPr>
          <p:nvPr/>
        </p:nvSpPr>
        <p:spPr bwMode="auto">
          <a:xfrm>
            <a:off x="3962400" y="5257800"/>
            <a:ext cx="3810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300" name="Text Box 14"/>
          <p:cNvSpPr txBox="1">
            <a:spLocks noChangeArrowheads="1"/>
          </p:cNvSpPr>
          <p:nvPr/>
        </p:nvSpPr>
        <p:spPr bwMode="auto">
          <a:xfrm>
            <a:off x="5486400" y="4373563"/>
            <a:ext cx="1828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200">
                <a:solidFill>
                  <a:srgbClr val="00FF00"/>
                </a:solidFill>
                <a:latin typeface="Comic Sans MS" pitchFamily="66" charset="0"/>
              </a:rPr>
              <a:t>Nucleo rosso</a:t>
            </a:r>
            <a:endParaRPr lang="en-US" sz="2200">
              <a:solidFill>
                <a:srgbClr val="00FF00"/>
              </a:solidFill>
              <a:latin typeface="Times New Roman" pitchFamily="18" charset="0"/>
            </a:endParaRPr>
          </a:p>
        </p:txBody>
      </p:sp>
      <p:sp>
        <p:nvSpPr>
          <p:cNvPr id="12301" name="Text Box 15"/>
          <p:cNvSpPr txBox="1">
            <a:spLocks noChangeArrowheads="1"/>
          </p:cNvSpPr>
          <p:nvPr/>
        </p:nvSpPr>
        <p:spPr bwMode="auto">
          <a:xfrm>
            <a:off x="7315200" y="4373563"/>
            <a:ext cx="1143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200">
                <a:solidFill>
                  <a:srgbClr val="00FF00"/>
                </a:solidFill>
                <a:latin typeface="Comic Sans MS" pitchFamily="66" charset="0"/>
              </a:rPr>
              <a:t>Talamo</a:t>
            </a:r>
            <a:endParaRPr lang="en-US" sz="2200">
              <a:solidFill>
                <a:srgbClr val="00FF00"/>
              </a:solidFill>
              <a:latin typeface="Times New Roman" pitchFamily="18" charset="0"/>
            </a:endParaRPr>
          </a:p>
        </p:txBody>
      </p:sp>
      <p:sp>
        <p:nvSpPr>
          <p:cNvPr id="12302" name="AutoShape 16"/>
          <p:cNvSpPr>
            <a:spLocks noChangeArrowheads="1"/>
          </p:cNvSpPr>
          <p:nvPr/>
        </p:nvSpPr>
        <p:spPr bwMode="auto">
          <a:xfrm>
            <a:off x="6248400" y="5257800"/>
            <a:ext cx="3810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303" name="AutoShape 17"/>
          <p:cNvSpPr>
            <a:spLocks noChangeArrowheads="1"/>
          </p:cNvSpPr>
          <p:nvPr/>
        </p:nvSpPr>
        <p:spPr bwMode="auto">
          <a:xfrm>
            <a:off x="7667625" y="4941888"/>
            <a:ext cx="485775" cy="696912"/>
          </a:xfrm>
          <a:prstGeom prst="upArrow">
            <a:avLst>
              <a:gd name="adj1" fmla="val 50000"/>
              <a:gd name="adj2" fmla="val 35866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304" name="AutoShape 18"/>
          <p:cNvSpPr>
            <a:spLocks noChangeArrowheads="1"/>
          </p:cNvSpPr>
          <p:nvPr/>
        </p:nvSpPr>
        <p:spPr bwMode="auto">
          <a:xfrm>
            <a:off x="6248400" y="3962400"/>
            <a:ext cx="3810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305" name="AutoShape 19"/>
          <p:cNvSpPr>
            <a:spLocks noChangeArrowheads="1"/>
          </p:cNvSpPr>
          <p:nvPr/>
        </p:nvSpPr>
        <p:spPr bwMode="auto">
          <a:xfrm>
            <a:off x="7740650" y="3048000"/>
            <a:ext cx="336550" cy="1371600"/>
          </a:xfrm>
          <a:prstGeom prst="upArrow">
            <a:avLst>
              <a:gd name="adj1" fmla="val 50000"/>
              <a:gd name="adj2" fmla="val 10188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306" name="Text Box 20"/>
          <p:cNvSpPr txBox="1">
            <a:spLocks noChangeArrowheads="1"/>
          </p:cNvSpPr>
          <p:nvPr/>
        </p:nvSpPr>
        <p:spPr bwMode="auto">
          <a:xfrm>
            <a:off x="5257800" y="3459163"/>
            <a:ext cx="27701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200">
                <a:solidFill>
                  <a:srgbClr val="00FF00"/>
                </a:solidFill>
                <a:latin typeface="Comic Sans MS" pitchFamily="66" charset="0"/>
              </a:rPr>
              <a:t>Via rubro-spinale</a:t>
            </a:r>
            <a:endParaRPr lang="en-US" sz="2200">
              <a:solidFill>
                <a:srgbClr val="00FF00"/>
              </a:solidFill>
              <a:latin typeface="Times New Roman" pitchFamily="18" charset="0"/>
            </a:endParaRPr>
          </a:p>
        </p:txBody>
      </p:sp>
      <p:sp>
        <p:nvSpPr>
          <p:cNvPr id="12307" name="AutoShape 21"/>
          <p:cNvSpPr>
            <a:spLocks noChangeArrowheads="1"/>
          </p:cNvSpPr>
          <p:nvPr/>
        </p:nvSpPr>
        <p:spPr bwMode="auto">
          <a:xfrm>
            <a:off x="4038600" y="3200400"/>
            <a:ext cx="228600" cy="685800"/>
          </a:xfrm>
          <a:prstGeom prst="upArrow">
            <a:avLst>
              <a:gd name="adj1" fmla="val 50000"/>
              <a:gd name="adj2" fmla="val 7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308" name="Text Box 22"/>
          <p:cNvSpPr txBox="1">
            <a:spLocks noChangeArrowheads="1"/>
          </p:cNvSpPr>
          <p:nvPr/>
        </p:nvSpPr>
        <p:spPr bwMode="auto">
          <a:xfrm>
            <a:off x="2951163" y="2438400"/>
            <a:ext cx="228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200">
                <a:solidFill>
                  <a:srgbClr val="00FF00"/>
                </a:solidFill>
                <a:latin typeface="Comic Sans MS" pitchFamily="66" charset="0"/>
              </a:rPr>
              <a:t>Vie reticolo- e vestibolo-spinali</a:t>
            </a:r>
            <a:endParaRPr lang="en-US" sz="2400">
              <a:solidFill>
                <a:srgbClr val="00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0" y="0"/>
            <a:ext cx="9144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chemeClr val="accent1"/>
                </a:solidFill>
              </a:rPr>
              <a:t>CONNESSIONI CEREBELLARI: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chemeClr val="accent1"/>
                </a:solidFill>
              </a:rPr>
              <a:t>PONTO-CEREBELLO (NEOCEREBELLO)</a:t>
            </a: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2411413" y="1524000"/>
            <a:ext cx="3889375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Comic Sans MS" pitchFamily="66" charset="0"/>
              </a:rPr>
              <a:t>Corteccia cerebrale: </a:t>
            </a:r>
          </a:p>
          <a:p>
            <a:pPr eaLnBrk="0" hangingPunct="0">
              <a:spcBef>
                <a:spcPct val="50000"/>
              </a:spcBef>
            </a:pPr>
            <a:r>
              <a:rPr lang="en-US" sz="2200" b="1">
                <a:latin typeface="Comic Sans MS" pitchFamily="66" charset="0"/>
              </a:rPr>
              <a:t>M1, S1, SMA, PMA, corteccia parietale posteriore, corteccia visiva</a:t>
            </a:r>
            <a:endParaRPr lang="en-US" sz="2200" b="1">
              <a:latin typeface="Times New Roman" pitchFamily="18" charset="0"/>
            </a:endParaRP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152400" y="3856038"/>
            <a:ext cx="3810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  <a:latin typeface="Comic Sans MS" pitchFamily="66" charset="0"/>
              </a:rPr>
              <a:t>Nuclei pontini omolaterali</a:t>
            </a:r>
            <a:endParaRPr lang="en-US" sz="2400" b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609600" y="5735638"/>
            <a:ext cx="7848600" cy="588962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latin typeface="Comic Sans MS" pitchFamily="66" charset="0"/>
              </a:rPr>
              <a:t>Emisferi cerebellari</a:t>
            </a:r>
          </a:p>
        </p:txBody>
      </p:sp>
      <p:sp>
        <p:nvSpPr>
          <p:cNvPr id="13318" name="AutoShape 8"/>
          <p:cNvSpPr>
            <a:spLocks noChangeArrowheads="1"/>
          </p:cNvSpPr>
          <p:nvPr/>
        </p:nvSpPr>
        <p:spPr bwMode="auto">
          <a:xfrm>
            <a:off x="1835150" y="4652963"/>
            <a:ext cx="228600" cy="990600"/>
          </a:xfrm>
          <a:prstGeom prst="downArrow">
            <a:avLst>
              <a:gd name="adj1" fmla="val 50000"/>
              <a:gd name="adj2" fmla="val 108333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319" name="Text Box 9"/>
          <p:cNvSpPr txBox="1">
            <a:spLocks noChangeArrowheads="1"/>
          </p:cNvSpPr>
          <p:nvPr/>
        </p:nvSpPr>
        <p:spPr bwMode="auto">
          <a:xfrm>
            <a:off x="3505200" y="4724400"/>
            <a:ext cx="23622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200">
                <a:solidFill>
                  <a:srgbClr val="FFFF99"/>
                </a:solidFill>
                <a:latin typeface="Comic Sans MS" pitchFamily="66" charset="0"/>
              </a:rPr>
              <a:t>(decussazione)</a:t>
            </a:r>
            <a:endParaRPr lang="en-US" sz="2200">
              <a:latin typeface="Times New Roman" pitchFamily="18" charset="0"/>
            </a:endParaRPr>
          </a:p>
        </p:txBody>
      </p:sp>
      <p:sp>
        <p:nvSpPr>
          <p:cNvPr id="13320" name="AutoShape 10"/>
          <p:cNvSpPr>
            <a:spLocks noChangeArrowheads="1"/>
          </p:cNvSpPr>
          <p:nvPr/>
        </p:nvSpPr>
        <p:spPr bwMode="auto">
          <a:xfrm rot="2700000">
            <a:off x="2057400" y="3124200"/>
            <a:ext cx="228600" cy="685800"/>
          </a:xfrm>
          <a:prstGeom prst="downArrow">
            <a:avLst>
              <a:gd name="adj1" fmla="val 50000"/>
              <a:gd name="adj2" fmla="val 7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321" name="AutoShape 11"/>
          <p:cNvSpPr>
            <a:spLocks noChangeArrowheads="1"/>
          </p:cNvSpPr>
          <p:nvPr/>
        </p:nvSpPr>
        <p:spPr bwMode="auto">
          <a:xfrm>
            <a:off x="6400800" y="4572000"/>
            <a:ext cx="228600" cy="990600"/>
          </a:xfrm>
          <a:prstGeom prst="upArrow">
            <a:avLst>
              <a:gd name="adj1" fmla="val 50000"/>
              <a:gd name="adj2" fmla="val 108333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322" name="AutoShape 12"/>
          <p:cNvSpPr>
            <a:spLocks noChangeArrowheads="1"/>
          </p:cNvSpPr>
          <p:nvPr/>
        </p:nvSpPr>
        <p:spPr bwMode="auto">
          <a:xfrm rot="-2700000">
            <a:off x="6259513" y="3021013"/>
            <a:ext cx="203200" cy="800100"/>
          </a:xfrm>
          <a:prstGeom prst="upArrow">
            <a:avLst>
              <a:gd name="adj1" fmla="val 50000"/>
              <a:gd name="adj2" fmla="val 98438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323" name="Text Box 13"/>
          <p:cNvSpPr txBox="1">
            <a:spLocks noChangeArrowheads="1"/>
          </p:cNvSpPr>
          <p:nvPr/>
        </p:nvSpPr>
        <p:spPr bwMode="auto">
          <a:xfrm>
            <a:off x="4572000" y="3886200"/>
            <a:ext cx="4572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Comic Sans MS" pitchFamily="66" charset="0"/>
              </a:rPr>
              <a:t>Talamo (nucleo ventrale laterale)</a:t>
            </a:r>
            <a:endParaRPr lang="en-US" sz="240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3324" name="AutoShape 14"/>
          <p:cNvSpPr>
            <a:spLocks noChangeArrowheads="1"/>
          </p:cNvSpPr>
          <p:nvPr/>
        </p:nvSpPr>
        <p:spPr bwMode="auto">
          <a:xfrm>
            <a:off x="3048000" y="5105400"/>
            <a:ext cx="2819400" cy="152400"/>
          </a:xfrm>
          <a:prstGeom prst="leftRightArrow">
            <a:avLst>
              <a:gd name="adj1" fmla="val 50000"/>
              <a:gd name="adj2" fmla="val 37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000" b="1" smtClean="0">
                <a:solidFill>
                  <a:schemeClr val="accent1"/>
                </a:solidFill>
                <a:effectLst/>
              </a:rPr>
              <a:t>SINDROME</a:t>
            </a:r>
            <a:r>
              <a:rPr lang="en-US" sz="4000" smtClean="0">
                <a:solidFill>
                  <a:schemeClr val="accent2"/>
                </a:solidFill>
                <a:effectLst/>
              </a:rPr>
              <a:t> </a:t>
            </a:r>
            <a:r>
              <a:rPr lang="en-US" sz="4000" b="1" smtClean="0">
                <a:solidFill>
                  <a:schemeClr val="accent1"/>
                </a:solidFill>
                <a:effectLst/>
              </a:rPr>
              <a:t>VESTIBOLO-CEREBELLARE</a:t>
            </a:r>
            <a:r>
              <a:rPr lang="en-US" sz="4000" smtClean="0"/>
              <a:t> </a:t>
            </a:r>
            <a:endParaRPr lang="it-IT" sz="4000" u="sng" smtClean="0">
              <a:solidFill>
                <a:srgbClr val="FFFFFF"/>
              </a:solidFill>
              <a:effectLst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92375"/>
            <a:ext cx="8229600" cy="35274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smtClean="0">
                <a:solidFill>
                  <a:srgbClr val="FFFF00"/>
                </a:solidFill>
                <a:effectLst/>
              </a:rPr>
              <a:t>Lobo flocculo-nodulare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smtClean="0">
                <a:solidFill>
                  <a:srgbClr val="FFFF00"/>
                </a:solidFill>
                <a:effectLst/>
              </a:rPr>
              <a:t>[archicerebello]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u="sng" smtClean="0">
              <a:solidFill>
                <a:srgbClr val="FFFF00"/>
              </a:solidFill>
              <a:effectLst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u="sng" smtClean="0">
              <a:solidFill>
                <a:srgbClr val="FFFF00"/>
              </a:solidFill>
              <a:effectLst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600" smtClean="0">
                <a:effectLst/>
              </a:rPr>
              <a:t>Atassia statica e dinamica (della marcia)</a:t>
            </a:r>
          </a:p>
          <a:p>
            <a:pPr eaLnBrk="1" hangingPunct="1">
              <a:lnSpc>
                <a:spcPct val="90000"/>
              </a:lnSpc>
            </a:pPr>
            <a:endParaRPr lang="it-IT" u="sng" smtClean="0">
              <a:effectLst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000" b="1" smtClean="0">
                <a:solidFill>
                  <a:schemeClr val="accent1"/>
                </a:solidFill>
                <a:effectLst/>
              </a:rPr>
              <a:t>SINDROME</a:t>
            </a:r>
            <a:r>
              <a:rPr lang="en-US" sz="4000" smtClean="0">
                <a:solidFill>
                  <a:schemeClr val="accent2"/>
                </a:solidFill>
                <a:effectLst/>
              </a:rPr>
              <a:t> </a:t>
            </a:r>
            <a:r>
              <a:rPr lang="en-US" sz="4000" b="1" smtClean="0">
                <a:solidFill>
                  <a:schemeClr val="accent1"/>
                </a:solidFill>
                <a:effectLst/>
              </a:rPr>
              <a:t>PALEO-CEREBELLARE</a:t>
            </a:r>
            <a:endParaRPr lang="it-IT" sz="4000" b="1" smtClean="0">
              <a:solidFill>
                <a:schemeClr val="accent1"/>
              </a:solidFill>
              <a:effectLst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US" sz="3600" b="1" smtClean="0">
                <a:solidFill>
                  <a:srgbClr val="FFFF99"/>
                </a:solidFill>
                <a:effectLst/>
              </a:rPr>
              <a:t>Verme cerebellare</a:t>
            </a:r>
          </a:p>
          <a:p>
            <a:pPr marL="609600" indent="-609600" algn="ctr" eaLnBrk="1" hangingPunct="1">
              <a:buFontTx/>
              <a:buNone/>
            </a:pPr>
            <a:r>
              <a:rPr lang="en-US" sz="3600" b="1" smtClean="0">
                <a:solidFill>
                  <a:srgbClr val="FFFF99"/>
                </a:solidFill>
                <a:effectLst/>
              </a:rPr>
              <a:t>[paleocerebello]</a:t>
            </a:r>
          </a:p>
          <a:p>
            <a:pPr marL="609600" indent="-609600" algn="ctr" eaLnBrk="1" hangingPunct="1">
              <a:buFontTx/>
              <a:buNone/>
            </a:pPr>
            <a:endParaRPr lang="en-US" sz="3600" b="1" smtClean="0">
              <a:solidFill>
                <a:srgbClr val="FFFF99"/>
              </a:solidFill>
              <a:effectLst/>
            </a:endParaRPr>
          </a:p>
          <a:p>
            <a:pPr marL="609600" indent="-609600" eaLnBrk="1" hangingPunct="1"/>
            <a:r>
              <a:rPr lang="en-US" sz="3600" smtClean="0">
                <a:effectLst/>
              </a:rPr>
              <a:t>Atassia del tronco</a:t>
            </a:r>
          </a:p>
          <a:p>
            <a:pPr marL="609600" indent="-609600" algn="ctr" eaLnBrk="1" hangingPunct="1">
              <a:buFontTx/>
              <a:buNone/>
            </a:pPr>
            <a:endParaRPr lang="en-US" sz="3600" smtClean="0">
              <a:effectLst/>
            </a:endParaRPr>
          </a:p>
          <a:p>
            <a:pPr marL="609600" indent="-609600" eaLnBrk="1" hangingPunct="1"/>
            <a:r>
              <a:rPr lang="en-US" sz="3600" smtClean="0">
                <a:effectLst/>
              </a:rPr>
              <a:t>Andatura a base allargata</a:t>
            </a:r>
            <a:endParaRPr lang="it-IT" sz="3600" smtClean="0">
              <a:effectLst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/>
          <a:lstStyle/>
          <a:p>
            <a:pPr algn="ctr" eaLnBrk="1" hangingPunct="1"/>
            <a:r>
              <a:rPr lang="en-US" sz="4000" b="1" smtClean="0">
                <a:solidFill>
                  <a:schemeClr val="accent1"/>
                </a:solidFill>
                <a:effectLst/>
              </a:rPr>
              <a:t>SINDROME</a:t>
            </a:r>
            <a:r>
              <a:rPr lang="en-US" sz="4000" smtClean="0">
                <a:solidFill>
                  <a:schemeClr val="accent2"/>
                </a:solidFill>
                <a:effectLst/>
              </a:rPr>
              <a:t> </a:t>
            </a:r>
            <a:r>
              <a:rPr lang="en-US" sz="4000" b="1" smtClean="0">
                <a:solidFill>
                  <a:schemeClr val="accent1"/>
                </a:solidFill>
                <a:effectLst/>
              </a:rPr>
              <a:t>PONTO-CEREBELLARE</a:t>
            </a:r>
            <a:endParaRPr lang="it-IT" sz="4000" b="1" smtClean="0">
              <a:solidFill>
                <a:schemeClr val="accent1"/>
              </a:solidFill>
              <a:effectLst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b="1" smtClean="0">
                <a:solidFill>
                  <a:schemeClr val="hlink"/>
                </a:solidFill>
                <a:effectLst/>
              </a:rPr>
              <a:t>Emisferi cerebellari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b="1" smtClean="0">
                <a:solidFill>
                  <a:schemeClr val="hlink"/>
                </a:solidFill>
                <a:effectLst/>
              </a:rPr>
              <a:t>[neocerebello]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it-IT" b="1" smtClean="0">
              <a:solidFill>
                <a:schemeClr val="hlink"/>
              </a:solidFill>
              <a:effectLst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ffectLst/>
              </a:rPr>
              <a:t>Atassia segmentaria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effectLst/>
              </a:rPr>
              <a:t>	</a:t>
            </a:r>
            <a:r>
              <a:rPr lang="en-US" sz="2800" smtClean="0">
                <a:solidFill>
                  <a:schemeClr val="hlink"/>
                </a:solidFill>
                <a:effectLst/>
                <a:latin typeface="Arial" charset="0"/>
                <a:cs typeface="Arial" charset="0"/>
              </a:rPr>
              <a:t>→</a:t>
            </a:r>
            <a:r>
              <a:rPr lang="en-US" sz="2800" smtClean="0">
                <a:solidFill>
                  <a:srgbClr val="CC33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800" smtClean="0">
                <a:effectLst/>
              </a:rPr>
              <a:t>dismetria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effectLst/>
              </a:rPr>
              <a:t>   </a:t>
            </a:r>
            <a:r>
              <a:rPr lang="en-US" sz="2800" smtClean="0">
                <a:solidFill>
                  <a:schemeClr val="hlink"/>
                </a:solidFill>
                <a:effectLst/>
                <a:latin typeface="Arial" charset="0"/>
                <a:cs typeface="Arial" charset="0"/>
              </a:rPr>
              <a:t>→</a:t>
            </a:r>
            <a:r>
              <a:rPr lang="en-US" sz="2800" smtClean="0">
                <a:solidFill>
                  <a:srgbClr val="CC33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2800" smtClean="0">
                <a:effectLst/>
              </a:rPr>
              <a:t>adiadococinesia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>
              <a:effectLst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ffectLst/>
              </a:rPr>
              <a:t>Tremore intenzionale </a:t>
            </a:r>
          </a:p>
          <a:p>
            <a:pPr eaLnBrk="1" hangingPunct="1">
              <a:lnSpc>
                <a:spcPct val="90000"/>
              </a:lnSpc>
            </a:pPr>
            <a:endParaRPr lang="en-US" sz="2800" smtClean="0">
              <a:effectLst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it-IT" sz="2800" b="1" smtClean="0">
              <a:effectLst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4800" b="1" smtClean="0">
                <a:solidFill>
                  <a:schemeClr val="accent1"/>
                </a:solidFill>
              </a:rPr>
              <a:t>CLINICA –  Segni precoci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mtClean="0"/>
              <a:t>Progressiva atassia della marcia [usualmente a base allargata]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mtClean="0"/>
              <a:t>Progressiva atassia degli arti [la patologia colpisce inizialmente gli arti inferiori per poi gradualmente interessare anche quelli superiori]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mtClean="0"/>
              <a:t>Tremore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mtClean="0"/>
              <a:t>Progressiva disartria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mtClean="0"/>
              <a:t>Nistagmo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4800" b="1" smtClean="0">
                <a:solidFill>
                  <a:schemeClr val="accent1"/>
                </a:solidFill>
              </a:rPr>
              <a:t>Clinica</a:t>
            </a:r>
            <a:r>
              <a:rPr lang="it-IT" sz="4800" smtClean="0">
                <a:solidFill>
                  <a:schemeClr val="accent1"/>
                </a:solidFill>
              </a:rPr>
              <a:t> – </a:t>
            </a:r>
            <a:r>
              <a:rPr lang="it-IT" sz="4800" b="1" smtClean="0">
                <a:solidFill>
                  <a:schemeClr val="accent1"/>
                </a:solidFill>
              </a:rPr>
              <a:t>Segni tardivi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1563"/>
            <a:ext cx="8229600" cy="3678237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/>
              <a:t>Oftalmoplegia</a:t>
            </a:r>
          </a:p>
          <a:p>
            <a:pPr eaLnBrk="1" hangingPunct="1">
              <a:defRPr/>
            </a:pPr>
            <a:r>
              <a:rPr lang="it-IT" smtClean="0"/>
              <a:t>Disfagia</a:t>
            </a:r>
          </a:p>
          <a:p>
            <a:pPr eaLnBrk="1" hangingPunct="1">
              <a:defRPr/>
            </a:pPr>
            <a:r>
              <a:rPr lang="it-IT" smtClean="0"/>
              <a:t>Disturbi extrapiramidali</a:t>
            </a:r>
          </a:p>
          <a:p>
            <a:pPr algn="ctr" eaLnBrk="1" hangingPunct="1">
              <a:buFontTx/>
              <a:buNone/>
              <a:defRPr/>
            </a:pPr>
            <a:r>
              <a:rPr lang="it-IT" sz="2600" b="1" smtClean="0">
                <a:solidFill>
                  <a:schemeClr val="hlink"/>
                </a:solidFill>
              </a:rPr>
              <a:t>e in una minoranza di pazienti</a:t>
            </a:r>
          </a:p>
          <a:p>
            <a:pPr eaLnBrk="1" hangingPunct="1">
              <a:defRPr/>
            </a:pPr>
            <a:r>
              <a:rPr lang="it-IT" smtClean="0"/>
              <a:t>Riduzione dell’acuità visiva</a:t>
            </a:r>
          </a:p>
          <a:p>
            <a:pPr eaLnBrk="1" hangingPunct="1">
              <a:defRPr/>
            </a:pPr>
            <a:r>
              <a:rPr lang="it-IT" smtClean="0"/>
              <a:t>Deterioramento cognitivo [memoria procedurale]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4800" b="1" smtClean="0">
                <a:solidFill>
                  <a:schemeClr val="accent1"/>
                </a:solidFill>
              </a:rPr>
              <a:t>Clinica</a:t>
            </a:r>
            <a:r>
              <a:rPr lang="it-IT" sz="4800" smtClean="0">
                <a:solidFill>
                  <a:schemeClr val="accent1"/>
                </a:solidFill>
              </a:rPr>
              <a:t> – </a:t>
            </a:r>
            <a:r>
              <a:rPr lang="it-IT" sz="4800" b="1" smtClean="0">
                <a:solidFill>
                  <a:schemeClr val="accent1"/>
                </a:solidFill>
              </a:rPr>
              <a:t>Segni specifici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1563"/>
            <a:ext cx="8229600" cy="3678237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/>
              <a:t>Alterazioni scheletriche [colonna vertebrale]</a:t>
            </a:r>
          </a:p>
          <a:p>
            <a:pPr eaLnBrk="1" hangingPunct="1">
              <a:defRPr/>
            </a:pPr>
            <a:r>
              <a:rPr lang="it-IT" smtClean="0"/>
              <a:t>Disturbi cardiaci [cardiomiopatia ipertrofica]</a:t>
            </a:r>
          </a:p>
          <a:p>
            <a:pPr eaLnBrk="1" hangingPunct="1">
              <a:defRPr/>
            </a:pPr>
            <a:r>
              <a:rPr lang="it-IT" smtClean="0"/>
              <a:t>Disturbi broncopolmonari</a:t>
            </a:r>
          </a:p>
          <a:p>
            <a:pPr eaLnBrk="1" hangingPunct="1">
              <a:defRPr/>
            </a:pPr>
            <a:r>
              <a:rPr lang="it-IT" smtClean="0"/>
              <a:t>Disturbi sfinterici [incontinenza urinaria]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5400" b="1" smtClean="0">
                <a:solidFill>
                  <a:schemeClr val="accent1"/>
                </a:solidFill>
              </a:rPr>
              <a:t>Cause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2163"/>
            <a:ext cx="8229600" cy="3957637"/>
          </a:xfrm>
        </p:spPr>
        <p:txBody>
          <a:bodyPr/>
          <a:lstStyle/>
          <a:p>
            <a:pPr eaLnBrk="1" hangingPunct="1">
              <a:defRPr/>
            </a:pPr>
            <a:r>
              <a:rPr lang="it-IT" sz="3000" smtClean="0"/>
              <a:t>All'origine delle sindromi eredoatassiche vi è </a:t>
            </a:r>
            <a:r>
              <a:rPr lang="it-IT" sz="3000" b="1" smtClean="0">
                <a:solidFill>
                  <a:schemeClr val="accent1"/>
                </a:solidFill>
              </a:rPr>
              <a:t>un'alterazione del DNA</a:t>
            </a:r>
            <a:r>
              <a:rPr lang="it-IT" sz="3000" smtClean="0"/>
              <a:t> in un gene. </a:t>
            </a:r>
          </a:p>
          <a:p>
            <a:pPr eaLnBrk="1" hangingPunct="1">
              <a:defRPr/>
            </a:pPr>
            <a:r>
              <a:rPr lang="it-IT" sz="3000" smtClean="0"/>
              <a:t>L'errore del "prodotto genico“ consiste nella sintesi di una proteina anomala i cui frammenti formano </a:t>
            </a:r>
            <a:r>
              <a:rPr lang="it-IT" sz="3000" b="1" smtClean="0">
                <a:solidFill>
                  <a:schemeClr val="accent1"/>
                </a:solidFill>
              </a:rPr>
              <a:t>inclusioni</a:t>
            </a:r>
            <a:r>
              <a:rPr lang="it-IT" sz="3000" b="1" smtClean="0"/>
              <a:t> </a:t>
            </a:r>
            <a:r>
              <a:rPr lang="it-IT" sz="3000" b="1" smtClean="0">
                <a:solidFill>
                  <a:schemeClr val="accent1"/>
                </a:solidFill>
              </a:rPr>
              <a:t>intranucleari</a:t>
            </a:r>
            <a:r>
              <a:rPr lang="it-IT" sz="3000" smtClean="0"/>
              <a:t> che determinano la lenta e progressiva perdita di funzioni neuronali in diverse parti del sistema nervoso centrale.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692150"/>
            <a:ext cx="8001000" cy="865188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5400" b="1" smtClean="0">
                <a:solidFill>
                  <a:schemeClr val="accent1"/>
                </a:solidFill>
              </a:rPr>
              <a:t>Cause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smtClean="0"/>
              <a:t>Molte mutazioni identificate consistono nella </a:t>
            </a:r>
            <a:r>
              <a:rPr lang="it-IT" sz="2800" b="1" smtClean="0">
                <a:solidFill>
                  <a:schemeClr val="accent1"/>
                </a:solidFill>
              </a:rPr>
              <a:t>espansione di trinucleotidi</a:t>
            </a:r>
            <a:r>
              <a:rPr lang="it-IT" sz="2800" smtClean="0">
                <a:solidFill>
                  <a:schemeClr val="accent1"/>
                </a:solidFill>
              </a:rPr>
              <a:t> </a:t>
            </a:r>
            <a:r>
              <a:rPr lang="it-IT" sz="2800" b="1" smtClean="0">
                <a:solidFill>
                  <a:schemeClr val="accent1"/>
                </a:solidFill>
              </a:rPr>
              <a:t>ripetuti</a:t>
            </a:r>
            <a:r>
              <a:rPr lang="it-IT" sz="2800" smtClean="0"/>
              <a:t>, la cui variazione è responsabile della variabilità nell'età di esordio, con ripetizioni più ampie nei casi ad insorgenza precoce. </a:t>
            </a:r>
          </a:p>
          <a:p>
            <a:pPr eaLnBrk="1" hangingPunct="1">
              <a:defRPr/>
            </a:pPr>
            <a:r>
              <a:rPr lang="it-IT" sz="2800" smtClean="0"/>
              <a:t>L'instabilità degli alleli espansi causa il </a:t>
            </a:r>
            <a:r>
              <a:rPr lang="it-IT" sz="2800" b="1" smtClean="0">
                <a:solidFill>
                  <a:schemeClr val="accent1"/>
                </a:solidFill>
              </a:rPr>
              <a:t>fenomeno della anticipazione</a:t>
            </a:r>
            <a:r>
              <a:rPr lang="it-IT" sz="2800" smtClean="0"/>
              <a:t> (cioè l'insorgenza più precoce e il progressivo aggravamento della malattia con il passare delle generazioni).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5400" b="1" smtClean="0">
                <a:solidFill>
                  <a:schemeClr val="accent1"/>
                </a:solidFill>
              </a:rPr>
              <a:t>DEFINIZIONE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2163"/>
            <a:ext cx="8229600" cy="3957637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it-IT" smtClean="0"/>
              <a:t>Il termine </a:t>
            </a:r>
            <a:r>
              <a:rPr lang="it-IT" b="1" smtClean="0">
                <a:solidFill>
                  <a:schemeClr val="accent1"/>
                </a:solidFill>
              </a:rPr>
              <a:t>eredoatassie </a:t>
            </a:r>
            <a:r>
              <a:rPr lang="it-IT" smtClean="0"/>
              <a:t>individua un gruppo eterogeneo di malattie genetiche rare (in Italia ne sono affette circa 3.000 persone), del sistema nervoso centrale, spesso gravemente invalidanti, il cui sintomo principale è la progressiva perdita di coordinazione motoria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4800" b="1" smtClean="0">
                <a:solidFill>
                  <a:schemeClr val="accent1"/>
                </a:solidFill>
              </a:rPr>
              <a:t>Classificazione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/>
              <a:t>Atassie progressive con o senza interessamento sistemico </a:t>
            </a:r>
          </a:p>
          <a:p>
            <a:pPr eaLnBrk="1" hangingPunct="1">
              <a:defRPr/>
            </a:pPr>
            <a:r>
              <a:rPr lang="it-IT" b="1" smtClean="0"/>
              <a:t>Atassie non progressive  </a:t>
            </a:r>
          </a:p>
          <a:p>
            <a:pPr eaLnBrk="1" hangingPunct="1">
              <a:defRPr/>
            </a:pPr>
            <a:r>
              <a:rPr lang="it-IT" b="1" smtClean="0"/>
              <a:t>Atassie episodiche od intermittenti </a:t>
            </a:r>
          </a:p>
          <a:p>
            <a:pPr eaLnBrk="1" hangingPunct="1">
              <a:defRPr/>
            </a:pPr>
            <a:r>
              <a:rPr lang="it-IT" b="1" smtClean="0"/>
              <a:t>Atassie con mioclono ed epilessia </a:t>
            </a:r>
          </a:p>
          <a:p>
            <a:pPr eaLnBrk="1" hangingPunct="1">
              <a:defRPr/>
            </a:pPr>
            <a:r>
              <a:rPr lang="it-IT" b="1" smtClean="0"/>
              <a:t>Atassie a patogenesi  non identificata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18488" cy="1657350"/>
          </a:xfrm>
        </p:spPr>
        <p:txBody>
          <a:bodyPr/>
          <a:lstStyle/>
          <a:p>
            <a:pPr algn="ctr" eaLnBrk="1" hangingPunct="1"/>
            <a:r>
              <a:rPr lang="it-IT" sz="4000" b="1" smtClean="0">
                <a:solidFill>
                  <a:schemeClr val="accent1"/>
                </a:solidFill>
                <a:effectLst/>
              </a:rPr>
              <a:t>Atassie progressive con o senza interessamento sistemico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08275"/>
            <a:ext cx="8229600" cy="3311525"/>
          </a:xfrm>
        </p:spPr>
        <p:txBody>
          <a:bodyPr/>
          <a:lstStyle/>
          <a:p>
            <a:pPr eaLnBrk="1" hangingPunct="1">
              <a:defRPr/>
            </a:pPr>
            <a:r>
              <a:rPr lang="it-IT" sz="3600" b="1" smtClean="0"/>
              <a:t>Autosomiche dominanti</a:t>
            </a:r>
          </a:p>
          <a:p>
            <a:pPr eaLnBrk="1" hangingPunct="1">
              <a:defRPr/>
            </a:pPr>
            <a:r>
              <a:rPr lang="it-IT" sz="3600" b="1" smtClean="0"/>
              <a:t>Autosomiche recessive</a:t>
            </a:r>
          </a:p>
          <a:p>
            <a:pPr eaLnBrk="1" hangingPunct="1">
              <a:defRPr/>
            </a:pPr>
            <a:r>
              <a:rPr lang="it-IT" sz="3600" b="1" smtClean="0"/>
              <a:t>Eredità materna [disordini mitocondriali]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b="1" smtClean="0">
                <a:solidFill>
                  <a:schemeClr val="accent1"/>
                </a:solidFill>
              </a:rPr>
              <a:t>Atassie autosomiche dominanti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08275"/>
            <a:ext cx="8229600" cy="3311525"/>
          </a:xfrm>
        </p:spPr>
        <p:txBody>
          <a:bodyPr/>
          <a:lstStyle/>
          <a:p>
            <a:pPr eaLnBrk="1" hangingPunct="1">
              <a:defRPr/>
            </a:pPr>
            <a:r>
              <a:rPr lang="it-IT" sz="4000" smtClean="0"/>
              <a:t>Atassie spino-cerebellari</a:t>
            </a:r>
            <a:r>
              <a:rPr lang="it-IT" sz="3600" smtClean="0"/>
              <a:t>  [</a:t>
            </a:r>
            <a:r>
              <a:rPr lang="it-IT" sz="3600" b="1" smtClean="0"/>
              <a:t>SCA</a:t>
            </a:r>
            <a:r>
              <a:rPr lang="it-IT" sz="3600" smtClean="0"/>
              <a:t>]</a:t>
            </a:r>
          </a:p>
          <a:p>
            <a:pPr eaLnBrk="1" hangingPunct="1">
              <a:buFontTx/>
              <a:buNone/>
              <a:defRPr/>
            </a:pPr>
            <a:endParaRPr lang="it-IT" sz="3600" smtClean="0"/>
          </a:p>
          <a:p>
            <a:pPr eaLnBrk="1" hangingPunct="1">
              <a:defRPr/>
            </a:pPr>
            <a:r>
              <a:rPr lang="it-IT" sz="3600" smtClean="0"/>
              <a:t>Atrofia dentatorubropallidoluysiana [</a:t>
            </a:r>
            <a:r>
              <a:rPr lang="it-IT" sz="3600" b="1" smtClean="0"/>
              <a:t>DRPLA</a:t>
            </a:r>
            <a:r>
              <a:rPr lang="it-IT" sz="3600" smtClean="0"/>
              <a:t>]</a:t>
            </a:r>
          </a:p>
          <a:p>
            <a:pPr eaLnBrk="1" hangingPunct="1">
              <a:buFontTx/>
              <a:buNone/>
              <a:defRPr/>
            </a:pPr>
            <a:endParaRPr lang="it-IT" sz="3600" smtClean="0"/>
          </a:p>
          <a:p>
            <a:pPr eaLnBrk="1" hangingPunct="1">
              <a:defRPr/>
            </a:pPr>
            <a:endParaRPr lang="it-IT" smtClean="0"/>
          </a:p>
          <a:p>
            <a:pPr eaLnBrk="1" hangingPunct="1">
              <a:defRPr/>
            </a:pPr>
            <a:endParaRPr lang="it-IT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800" b="1" smtClean="0">
                <a:solidFill>
                  <a:schemeClr val="accent1"/>
                </a:solidFill>
              </a:rPr>
              <a:t>Atassie Spino-Cerebellari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it-IT" sz="2400" b="1" smtClean="0">
                <a:effectLst/>
              </a:rPr>
              <a:t>Classificazione Clinica</a:t>
            </a:r>
            <a:r>
              <a:rPr lang="it-IT" sz="2400" smtClean="0"/>
              <a:t> 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it-IT" sz="2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solidFill>
                  <a:schemeClr val="hlink"/>
                </a:solidFill>
                <a:effectLst/>
              </a:rPr>
              <a:t>ACAD I:</a:t>
            </a:r>
            <a:r>
              <a:rPr lang="en-US" sz="2400" smtClean="0">
                <a:solidFill>
                  <a:srgbClr val="FFFF99"/>
                </a:solidFill>
                <a:effectLst/>
              </a:rPr>
              <a:t> </a:t>
            </a:r>
            <a:r>
              <a:rPr lang="en-US" sz="2400" smtClean="0">
                <a:effectLst/>
              </a:rPr>
              <a:t>atassia cerebellare con segni di coinvolgimento più esteso del sistema nervoso (spasticità, neuropatie periferiche, parkinsonismo, mioclonie, disfagia, demenza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smtClean="0">
              <a:solidFill>
                <a:srgbClr val="FFFF99"/>
              </a:solidFill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solidFill>
                  <a:srgbClr val="FFFF99"/>
                </a:solidFill>
                <a:effectLst/>
              </a:rPr>
              <a:t> </a:t>
            </a:r>
            <a:r>
              <a:rPr lang="en-US" sz="2400" smtClean="0">
                <a:solidFill>
                  <a:schemeClr val="hlink"/>
                </a:solidFill>
                <a:effectLst/>
              </a:rPr>
              <a:t>ACAD II:</a:t>
            </a:r>
            <a:r>
              <a:rPr lang="en-US" sz="2400" smtClean="0">
                <a:solidFill>
                  <a:srgbClr val="FFFF99"/>
                </a:solidFill>
                <a:effectLst/>
              </a:rPr>
              <a:t> </a:t>
            </a:r>
            <a:r>
              <a:rPr lang="en-US" sz="2400" smtClean="0">
                <a:effectLst/>
              </a:rPr>
              <a:t>atassia cerebellare con retinopatia pigmentosa</a:t>
            </a:r>
            <a:r>
              <a:rPr lang="en-US" sz="2400" smtClean="0">
                <a:solidFill>
                  <a:srgbClr val="FFFF99"/>
                </a:solidFill>
                <a:effectLst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smtClean="0">
              <a:solidFill>
                <a:srgbClr val="FFFF99"/>
              </a:solidFill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>
                <a:solidFill>
                  <a:srgbClr val="FFFF99"/>
                </a:solidFill>
                <a:effectLst/>
              </a:rPr>
              <a:t> </a:t>
            </a:r>
            <a:r>
              <a:rPr lang="en-US" sz="2400" smtClean="0">
                <a:solidFill>
                  <a:schemeClr val="hlink"/>
                </a:solidFill>
                <a:effectLst/>
              </a:rPr>
              <a:t>ACAD III:</a:t>
            </a:r>
            <a:r>
              <a:rPr lang="en-US" sz="2400" smtClean="0">
                <a:solidFill>
                  <a:srgbClr val="FFFF99"/>
                </a:solidFill>
                <a:effectLst/>
              </a:rPr>
              <a:t> </a:t>
            </a:r>
            <a:r>
              <a:rPr lang="en-US" sz="2400" smtClean="0">
                <a:effectLst/>
              </a:rPr>
              <a:t>atassia cerebellare pura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it-IT" sz="2400" smtClean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68313" y="6092825"/>
            <a:ext cx="575945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b="1">
                <a:solidFill>
                  <a:schemeClr val="bg1"/>
                </a:solidFill>
              </a:rPr>
              <a:t>ACAD: atassia cerebellare autosomico dominante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4800" b="1" smtClean="0">
                <a:solidFill>
                  <a:schemeClr val="accent1"/>
                </a:solidFill>
              </a:rPr>
              <a:t>Atassie Spino-Cerebellari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smtClean="0"/>
              <a:t>Trasmissione autosomica dominante</a:t>
            </a:r>
          </a:p>
          <a:p>
            <a:pPr eaLnBrk="1" hangingPunct="1">
              <a:defRPr/>
            </a:pPr>
            <a:r>
              <a:rPr lang="it-IT" sz="2800" smtClean="0"/>
              <a:t>Età di esordio: 20-60 anni</a:t>
            </a:r>
          </a:p>
          <a:p>
            <a:pPr eaLnBrk="1" hangingPunct="1">
              <a:defRPr/>
            </a:pPr>
            <a:r>
              <a:rPr lang="it-IT" sz="2800" smtClean="0"/>
              <a:t>Classificazione genetica seguendo l'ordine della descrizione dei geni [</a:t>
            </a:r>
            <a:r>
              <a:rPr lang="it-IT" sz="2800" smtClean="0">
                <a:solidFill>
                  <a:schemeClr val="hlink"/>
                </a:solidFill>
              </a:rPr>
              <a:t>SCA 1 </a:t>
            </a:r>
            <a:r>
              <a:rPr lang="it-IT" sz="2800" smtClean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→</a:t>
            </a:r>
            <a:r>
              <a:rPr lang="it-IT" sz="2800" smtClean="0">
                <a:solidFill>
                  <a:schemeClr val="hlink"/>
                </a:solidFill>
              </a:rPr>
              <a:t> SCA 28</a:t>
            </a:r>
            <a:r>
              <a:rPr lang="it-IT" sz="2800" smtClean="0"/>
              <a:t>] </a:t>
            </a:r>
          </a:p>
          <a:p>
            <a:pPr eaLnBrk="1" hangingPunct="1">
              <a:defRPr/>
            </a:pPr>
            <a:r>
              <a:rPr lang="it-IT" sz="2800" smtClean="0"/>
              <a:t>Proteina codificata, </a:t>
            </a:r>
            <a:r>
              <a:rPr lang="it-IT" sz="2800" b="1" smtClean="0"/>
              <a:t>ataxina</a:t>
            </a:r>
          </a:p>
          <a:p>
            <a:pPr eaLnBrk="1" hangingPunct="1">
              <a:defRPr/>
            </a:pPr>
            <a:r>
              <a:rPr lang="it-IT" sz="2800" smtClean="0"/>
              <a:t>Prognosi più favorevole per i casi ad esordio in età più avanzata</a:t>
            </a:r>
          </a:p>
          <a:p>
            <a:pPr eaLnBrk="1" hangingPunct="1">
              <a:defRPr/>
            </a:pPr>
            <a:r>
              <a:rPr lang="it-IT" sz="2800" smtClean="0"/>
              <a:t>Perdita della capacità di deambulare dopo circa 15 anni dall’esordio clinico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800" b="1" smtClean="0">
                <a:solidFill>
                  <a:schemeClr val="accent1"/>
                </a:solidFill>
              </a:rPr>
              <a:t>Atassie Spino-Cerebellari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20938"/>
            <a:ext cx="8229600" cy="3598862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it-IT" sz="4000" b="1" smtClean="0">
                <a:solidFill>
                  <a:schemeClr val="hlink"/>
                </a:solidFill>
                <a:effectLst/>
              </a:rPr>
              <a:t>Ipotesi patogenetica</a:t>
            </a:r>
          </a:p>
          <a:p>
            <a:pPr algn="ctr" eaLnBrk="1" hangingPunct="1">
              <a:buFontTx/>
              <a:buNone/>
              <a:defRPr/>
            </a:pPr>
            <a:endParaRPr lang="it-IT" sz="4000" b="1" smtClean="0">
              <a:solidFill>
                <a:schemeClr val="hlink"/>
              </a:solidFill>
              <a:effectLst/>
            </a:endParaRPr>
          </a:p>
          <a:p>
            <a:pPr algn="ctr" eaLnBrk="1" hangingPunct="1">
              <a:buFontTx/>
              <a:buNone/>
              <a:defRPr/>
            </a:pPr>
            <a:endParaRPr lang="it-IT" sz="4000" b="1" smtClean="0">
              <a:solidFill>
                <a:schemeClr val="hlink"/>
              </a:solidFill>
              <a:effectLst/>
            </a:endParaRPr>
          </a:p>
          <a:p>
            <a:pPr algn="ctr" eaLnBrk="1" hangingPunct="1">
              <a:buFontTx/>
              <a:buNone/>
              <a:defRPr/>
            </a:pPr>
            <a:r>
              <a:rPr lang="it-IT" sz="4000" b="1" smtClean="0">
                <a:latin typeface="Arial" pitchFamily="34" charset="0"/>
                <a:cs typeface="Arial" pitchFamily="34" charset="0"/>
              </a:rPr>
              <a:t>“Gain-of-function disorder</a:t>
            </a:r>
            <a:r>
              <a:rPr lang="it-IT" sz="400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 algn="ctr" eaLnBrk="1" hangingPunct="1">
              <a:buFontTx/>
              <a:buNone/>
              <a:defRPr/>
            </a:pPr>
            <a:endParaRPr lang="it-IT" sz="4000" b="1" smtClean="0">
              <a:solidFill>
                <a:schemeClr val="hlink"/>
              </a:solidFill>
              <a:effectLst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4800" b="1" smtClean="0">
                <a:solidFill>
                  <a:schemeClr val="accent1"/>
                </a:solidFill>
              </a:rPr>
              <a:t>Atassie Spino-Cerebellari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SCA 3  o malattia di Machado-Joseph:</a:t>
            </a:r>
          </a:p>
          <a:p>
            <a:pPr eaLnBrk="1" hangingPunct="1">
              <a:buFontTx/>
              <a:buNone/>
              <a:defRPr/>
            </a:pPr>
            <a:r>
              <a:rPr lang="it-IT" smtClean="0"/>
              <a:t>   • atassia</a:t>
            </a:r>
          </a:p>
          <a:p>
            <a:pPr eaLnBrk="1" hangingPunct="1">
              <a:buFontTx/>
              <a:buNone/>
              <a:defRPr/>
            </a:pPr>
            <a:r>
              <a:rPr lang="it-IT" smtClean="0"/>
              <a:t>   • deficit di nervi cranici</a:t>
            </a:r>
          </a:p>
          <a:p>
            <a:pPr eaLnBrk="1" hangingPunct="1">
              <a:buFontTx/>
              <a:buNone/>
              <a:defRPr/>
            </a:pPr>
            <a:r>
              <a:rPr lang="it-IT" smtClean="0"/>
              <a:t>   • </a:t>
            </a:r>
            <a:r>
              <a:rPr lang="it-IT" smtClean="0">
                <a:solidFill>
                  <a:schemeClr val="hlink"/>
                </a:solidFill>
              </a:rPr>
              <a:t>segni extrapiramidali</a:t>
            </a:r>
          </a:p>
          <a:p>
            <a:pPr eaLnBrk="1" hangingPunct="1">
              <a:defRPr/>
            </a:pPr>
            <a:r>
              <a:rPr lang="it-IT" smtClean="0"/>
              <a:t>SCA 7:</a:t>
            </a:r>
          </a:p>
          <a:p>
            <a:pPr eaLnBrk="1" hangingPunct="1">
              <a:buFontTx/>
              <a:buNone/>
              <a:defRPr/>
            </a:pPr>
            <a:r>
              <a:rPr lang="it-IT" smtClean="0"/>
              <a:t>   caratterizzata da degenerazione  retinica e </a:t>
            </a:r>
            <a:r>
              <a:rPr lang="it-IT" smtClean="0">
                <a:solidFill>
                  <a:schemeClr val="hlink"/>
                </a:solidFill>
              </a:rPr>
              <a:t>cecità</a:t>
            </a:r>
            <a:r>
              <a:rPr lang="it-IT" smtClean="0"/>
              <a:t> che può precedere l’atassia ed è assente nelle altre SCA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mtClean="0">
                <a:solidFill>
                  <a:schemeClr val="accent1"/>
                </a:solidFill>
              </a:rPr>
              <a:t>Atrofia dentatorubropallidoluysiana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mtClean="0">
                <a:solidFill>
                  <a:schemeClr val="hlink"/>
                </a:solidFill>
              </a:rPr>
              <a:t>Proteina alterata:</a:t>
            </a:r>
            <a:r>
              <a:rPr lang="it-IT" smtClean="0"/>
              <a:t> atrofina-1 con  “</a:t>
            </a:r>
            <a:r>
              <a:rPr lang="it-IT" b="1" smtClean="0">
                <a:solidFill>
                  <a:schemeClr val="accent1"/>
                </a:solidFill>
              </a:rPr>
              <a:t>gain- of-function disorder</a:t>
            </a:r>
            <a:r>
              <a:rPr lang="it-IT" smtClean="0"/>
              <a:t>”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mtClean="0">
                <a:solidFill>
                  <a:schemeClr val="hlink"/>
                </a:solidFill>
              </a:rPr>
              <a:t>Sintomatologia: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it-IT" smtClean="0"/>
              <a:t>	</a:t>
            </a:r>
            <a:r>
              <a:rPr lang="it-IT" smtClean="0">
                <a:cs typeface="Tahoma" pitchFamily="34" charset="0"/>
              </a:rPr>
              <a:t>• </a:t>
            </a:r>
            <a:r>
              <a:rPr lang="it-IT" smtClean="0"/>
              <a:t>atassia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it-IT" smtClean="0"/>
              <a:t>	</a:t>
            </a:r>
            <a:r>
              <a:rPr lang="it-IT" smtClean="0">
                <a:cs typeface="Tahoma" pitchFamily="34" charset="0"/>
              </a:rPr>
              <a:t>• </a:t>
            </a:r>
            <a:r>
              <a:rPr lang="it-IT" smtClean="0"/>
              <a:t>corea</a:t>
            </a:r>
            <a:br>
              <a:rPr lang="it-IT" smtClean="0"/>
            </a:br>
            <a:r>
              <a:rPr lang="it-IT" smtClean="0">
                <a:cs typeface="Tahoma" pitchFamily="34" charset="0"/>
              </a:rPr>
              <a:t>• </a:t>
            </a:r>
            <a:r>
              <a:rPr lang="it-IT" smtClean="0"/>
              <a:t>epilessia</a:t>
            </a:r>
            <a:br>
              <a:rPr lang="it-IT" smtClean="0"/>
            </a:br>
            <a:r>
              <a:rPr lang="it-IT" smtClean="0">
                <a:cs typeface="Tahoma" pitchFamily="34" charset="0"/>
              </a:rPr>
              <a:t>• </a:t>
            </a:r>
            <a:r>
              <a:rPr lang="it-IT" smtClean="0"/>
              <a:t>mioclono</a:t>
            </a:r>
            <a:br>
              <a:rPr lang="it-IT" smtClean="0"/>
            </a:br>
            <a:r>
              <a:rPr lang="it-IT" smtClean="0">
                <a:cs typeface="Tahoma" pitchFamily="34" charset="0"/>
              </a:rPr>
              <a:t>• </a:t>
            </a:r>
            <a:r>
              <a:rPr lang="it-IT" smtClean="0"/>
              <a:t>demenza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mtClean="0">
                <a:solidFill>
                  <a:schemeClr val="hlink"/>
                </a:solidFill>
              </a:rPr>
              <a:t>Neuroimmagini:</a:t>
            </a:r>
            <a:r>
              <a:rPr lang="it-IT" smtClean="0"/>
              <a:t> atrofia spinocerebellare e vari gradi di atrofia multisistemica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b="1" smtClean="0">
                <a:solidFill>
                  <a:schemeClr val="accent1"/>
                </a:solidFill>
              </a:rPr>
              <a:t>Atassie autosomiche recessive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smtClean="0">
                <a:solidFill>
                  <a:schemeClr val="hlink"/>
                </a:solidFill>
              </a:rPr>
              <a:t>Atassia di Friedreich</a:t>
            </a:r>
          </a:p>
          <a:p>
            <a:pPr eaLnBrk="1" hangingPunct="1">
              <a:buFontTx/>
              <a:buNone/>
              <a:defRPr/>
            </a:pPr>
            <a:r>
              <a:rPr lang="it-IT" smtClean="0">
                <a:solidFill>
                  <a:schemeClr val="accent2"/>
                </a:solidFill>
                <a:effectLst/>
                <a:cs typeface="Tahoma" pitchFamily="34" charset="0"/>
              </a:rPr>
              <a:t>•</a:t>
            </a:r>
            <a:r>
              <a:rPr lang="it-IT" sz="2800" smtClean="0">
                <a:solidFill>
                  <a:schemeClr val="accent2"/>
                </a:solidFill>
                <a:effectLst/>
                <a:cs typeface="Tahoma" pitchFamily="34" charset="0"/>
              </a:rPr>
              <a:t> A</a:t>
            </a:r>
            <a:r>
              <a:rPr lang="it-IT" sz="2800" smtClean="0">
                <a:solidFill>
                  <a:schemeClr val="accent2"/>
                </a:solidFill>
                <a:effectLst/>
              </a:rPr>
              <a:t>tassie associate a difetti di riparazione del DNA</a:t>
            </a:r>
            <a:r>
              <a:rPr lang="it-IT" sz="2800" smtClean="0">
                <a:solidFill>
                  <a:schemeClr val="accent2"/>
                </a:solidFill>
              </a:rPr>
              <a:t> </a:t>
            </a:r>
            <a:r>
              <a:rPr lang="it-IT" sz="2800" smtClean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→</a:t>
            </a:r>
            <a:r>
              <a:rPr lang="it-IT" sz="280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800" smtClean="0"/>
              <a:t>atassia-teleangectasia</a:t>
            </a:r>
          </a:p>
          <a:p>
            <a:pPr eaLnBrk="1" hangingPunct="1">
              <a:buFontTx/>
              <a:buNone/>
              <a:defRPr/>
            </a:pPr>
            <a:r>
              <a:rPr lang="it-IT" sz="2800" smtClean="0"/>
              <a:t>	</a:t>
            </a:r>
            <a:r>
              <a:rPr lang="it-IT" sz="2800" smtClean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→</a:t>
            </a:r>
            <a:r>
              <a:rPr lang="it-IT" sz="280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800" smtClean="0"/>
              <a:t>atassia con aprassia oculo-motoria</a:t>
            </a:r>
          </a:p>
          <a:p>
            <a:pPr eaLnBrk="1" hangingPunct="1">
              <a:buFontTx/>
              <a:buNone/>
              <a:defRPr/>
            </a:pPr>
            <a:r>
              <a:rPr lang="it-IT" sz="2800" smtClean="0"/>
              <a:t>		• tipo 1</a:t>
            </a:r>
          </a:p>
          <a:p>
            <a:pPr eaLnBrk="1" hangingPunct="1">
              <a:buFontTx/>
              <a:buNone/>
              <a:defRPr/>
            </a:pPr>
            <a:r>
              <a:rPr lang="it-IT" sz="2800" smtClean="0"/>
              <a:t>		• tipo 2</a:t>
            </a:r>
          </a:p>
          <a:p>
            <a:pPr eaLnBrk="1" hangingPunct="1">
              <a:buFontTx/>
              <a:buNone/>
              <a:defRPr/>
            </a:pPr>
            <a:r>
              <a:rPr lang="it-IT" sz="2800" smtClean="0"/>
              <a:t>	</a:t>
            </a:r>
            <a:r>
              <a:rPr lang="it-IT" sz="2800" smtClean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→</a:t>
            </a:r>
            <a:r>
              <a:rPr lang="it-IT" sz="280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800" smtClean="0"/>
              <a:t>atassia con deficienza di vitamina E</a:t>
            </a:r>
          </a:p>
          <a:p>
            <a:pPr eaLnBrk="1" hangingPunct="1">
              <a:buFontTx/>
              <a:buNone/>
              <a:defRPr/>
            </a:pPr>
            <a:r>
              <a:rPr lang="it-IT" sz="2800" smtClean="0"/>
              <a:t>	</a:t>
            </a:r>
            <a:r>
              <a:rPr lang="it-IT" sz="2800" smtClean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→</a:t>
            </a:r>
            <a:r>
              <a:rPr lang="it-IT" sz="280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800" smtClean="0"/>
              <a:t>atassia con deficienza di coenzima Q10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b="1" smtClean="0">
                <a:solidFill>
                  <a:schemeClr val="accent1"/>
                </a:solidFill>
              </a:rPr>
              <a:t>Atassie autosomiche recessive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2163"/>
            <a:ext cx="8229600" cy="3957637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it-IT" b="1" smtClean="0">
                <a:solidFill>
                  <a:schemeClr val="hlink"/>
                </a:solidFill>
              </a:rPr>
              <a:t>Mutazione di specifici geni</a:t>
            </a:r>
            <a:r>
              <a:rPr lang="it-IT" smtClean="0">
                <a:solidFill>
                  <a:schemeClr val="hlink"/>
                </a:solidFill>
              </a:rPr>
              <a:t> </a:t>
            </a:r>
          </a:p>
          <a:p>
            <a:pPr eaLnBrk="1" hangingPunct="1">
              <a:defRPr/>
            </a:pPr>
            <a:r>
              <a:rPr lang="it-IT" smtClean="0"/>
              <a:t>Atassia di Friedreich:frataxina</a:t>
            </a:r>
          </a:p>
          <a:p>
            <a:pPr eaLnBrk="1" hangingPunct="1">
              <a:defRPr/>
            </a:pPr>
            <a:r>
              <a:rPr lang="it-IT" smtClean="0"/>
              <a:t>Atassia con aprassia oculo-motoria</a:t>
            </a:r>
          </a:p>
          <a:p>
            <a:pPr eaLnBrk="1" hangingPunct="1">
              <a:buFontTx/>
              <a:buNone/>
              <a:defRPr/>
            </a:pPr>
            <a:r>
              <a:rPr lang="it-IT" smtClean="0"/>
              <a:t>	• tipo 1: apratassina </a:t>
            </a:r>
          </a:p>
          <a:p>
            <a:pPr eaLnBrk="1" hangingPunct="1">
              <a:buFontTx/>
              <a:buNone/>
              <a:defRPr/>
            </a:pPr>
            <a:r>
              <a:rPr lang="it-IT" smtClean="0"/>
              <a:t>	• tipo 2: senatassina</a:t>
            </a:r>
          </a:p>
          <a:p>
            <a:pPr eaLnBrk="1" hangingPunct="1">
              <a:defRPr/>
            </a:pPr>
            <a:r>
              <a:rPr lang="it-IT" smtClean="0"/>
              <a:t>Atassia con deficienza di vitamina E: proteina di trasporto dell’</a:t>
            </a:r>
            <a:r>
              <a:rPr lang="el-GR" smtClean="0"/>
              <a:t>α</a:t>
            </a:r>
            <a:r>
              <a:rPr lang="en-US" smtClean="0"/>
              <a:t>-tocoferolo</a:t>
            </a:r>
          </a:p>
          <a:p>
            <a:pPr eaLnBrk="1" hangingPunct="1">
              <a:buFontTx/>
              <a:buNone/>
              <a:defRPr/>
            </a:pPr>
            <a:endParaRPr lang="it-IT" smtClean="0"/>
          </a:p>
          <a:p>
            <a:pPr eaLnBrk="1" hangingPunct="1">
              <a:defRPr/>
            </a:pPr>
            <a:endParaRPr lang="it-IT" smtClean="0"/>
          </a:p>
          <a:p>
            <a:pPr eaLnBrk="1" hangingPunct="1">
              <a:defRPr/>
            </a:pPr>
            <a:endParaRPr lang="it-IT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5400" b="1" smtClean="0">
                <a:solidFill>
                  <a:schemeClr val="accent1"/>
                </a:solidFill>
              </a:rPr>
              <a:t>INSORGENZA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1563"/>
            <a:ext cx="8229600" cy="3678237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it-IT" smtClean="0"/>
              <a:t>L'età di insorgenza dei primi sintomi atassici è variabile a seconda delle diverse forme: dall'età infantile per le forme quali l'atassia di Friedreich, all'età adulta per altre forme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4800" b="1" smtClean="0">
                <a:solidFill>
                  <a:schemeClr val="accent1"/>
                </a:solidFill>
              </a:rPr>
              <a:t>Atassia di Friedreich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1713"/>
            <a:ext cx="8229600" cy="37480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3000" smtClean="0"/>
              <a:t>Mutazione genetica sul cromosoma 9 che codifica per la proteina anomala </a:t>
            </a:r>
            <a:r>
              <a:rPr lang="it-IT" smtClean="0"/>
              <a:t>frataxina</a:t>
            </a:r>
            <a:endParaRPr lang="it-IT" sz="3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it-IT" sz="3000" smtClean="0"/>
              <a:t>E’ la più frequente delle eredoatassie, con una prevalenza nella popolazione caucasica di 1 caso ogni 50.000 abitanti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3000" smtClean="0"/>
              <a:t>Insorgenza nelle prime due decadi di vita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3000" smtClean="0"/>
              <a:t>E’ una malattia sistemica, non limitata al sistema nervoso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4800" b="1" smtClean="0">
                <a:solidFill>
                  <a:schemeClr val="accent1"/>
                </a:solidFill>
              </a:rPr>
              <a:t>Atassia di Friedreich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b="1" smtClean="0">
                <a:solidFill>
                  <a:srgbClr val="FFFFFF"/>
                </a:solidFill>
                <a:effectLst/>
              </a:rPr>
              <a:t>FRATAXINA: localizzazione</a:t>
            </a:r>
          </a:p>
          <a:p>
            <a:pPr algn="ctr" eaLnBrk="1" hangingPunct="1">
              <a:buFontTx/>
              <a:buNone/>
            </a:pPr>
            <a:endParaRPr lang="en-US" sz="2800" b="1" smtClean="0">
              <a:solidFill>
                <a:srgbClr val="FFFFFF"/>
              </a:solidFill>
              <a:effectLst/>
            </a:endParaRPr>
          </a:p>
          <a:p>
            <a:pPr eaLnBrk="1" hangingPunct="1"/>
            <a:r>
              <a:rPr lang="en-US" sz="2800" smtClean="0">
                <a:solidFill>
                  <a:schemeClr val="hlink"/>
                </a:solidFill>
                <a:effectLst/>
              </a:rPr>
              <a:t> Più abbondante nei nessuti non nervosi: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chemeClr val="hlink"/>
                </a:solidFill>
                <a:effectLst/>
              </a:rPr>
              <a:t>    miocardio, muscoli scheletrici, fegato,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chemeClr val="hlink"/>
                </a:solidFill>
                <a:effectLst/>
              </a:rPr>
              <a:t>    reni, pancreas</a:t>
            </a:r>
          </a:p>
          <a:p>
            <a:pPr eaLnBrk="1" hangingPunct="1"/>
            <a:endParaRPr lang="en-US" sz="2800" smtClean="0">
              <a:solidFill>
                <a:schemeClr val="hlink"/>
              </a:solidFill>
              <a:effectLst/>
            </a:endParaRPr>
          </a:p>
          <a:p>
            <a:pPr eaLnBrk="1" hangingPunct="1"/>
            <a:r>
              <a:rPr lang="en-US" sz="2800" smtClean="0">
                <a:solidFill>
                  <a:srgbClr val="FFFF99"/>
                </a:solidFill>
                <a:effectLst/>
              </a:rPr>
              <a:t> </a:t>
            </a:r>
            <a:r>
              <a:rPr lang="en-US" sz="2800" smtClean="0">
                <a:solidFill>
                  <a:schemeClr val="hlink"/>
                </a:solidFill>
                <a:effectLst/>
              </a:rPr>
              <a:t>SNC: midollo &gt; cervelletto &gt; corteccia cerebrale</a:t>
            </a:r>
          </a:p>
          <a:p>
            <a:pPr eaLnBrk="1" hangingPunct="1"/>
            <a:endParaRPr lang="en-US" sz="2800" u="sng" smtClean="0">
              <a:solidFill>
                <a:srgbClr val="FFFF99"/>
              </a:solidFill>
              <a:effectLst/>
            </a:endParaRPr>
          </a:p>
          <a:p>
            <a:pPr eaLnBrk="1" hangingPunct="1"/>
            <a:endParaRPr lang="en-US" sz="2800" smtClean="0">
              <a:solidFill>
                <a:srgbClr val="FFFFFF"/>
              </a:solidFill>
              <a:effectLst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4800" b="1" smtClean="0">
                <a:solidFill>
                  <a:schemeClr val="accent1"/>
                </a:solidFill>
              </a:rPr>
              <a:t>Atassia di Friedreich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b="1" smtClean="0">
                <a:effectLst/>
              </a:rPr>
              <a:t>FRATAXINA: funzioni</a:t>
            </a:r>
          </a:p>
          <a:p>
            <a:pPr algn="ctr" eaLnBrk="1" hangingPunct="1">
              <a:buFontTx/>
              <a:buNone/>
            </a:pPr>
            <a:endParaRPr lang="en-US" b="1" smtClean="0">
              <a:effectLst/>
            </a:endParaRPr>
          </a:p>
          <a:p>
            <a:pPr eaLnBrk="1" hangingPunct="1"/>
            <a:r>
              <a:rPr lang="en-US" smtClean="0">
                <a:solidFill>
                  <a:schemeClr val="hlink"/>
                </a:solidFill>
                <a:effectLst/>
              </a:rPr>
              <a:t>Proteina localizzata nei mitocondri</a:t>
            </a:r>
          </a:p>
          <a:p>
            <a:pPr eaLnBrk="1" hangingPunct="1"/>
            <a:r>
              <a:rPr lang="en-US" smtClean="0">
                <a:solidFill>
                  <a:schemeClr val="hlink"/>
                </a:solidFill>
                <a:effectLst/>
              </a:rPr>
              <a:t>Coinvolta nell’ omeostasi del ferro</a:t>
            </a:r>
          </a:p>
          <a:p>
            <a:pPr eaLnBrk="1" hangingPunct="1"/>
            <a:r>
              <a:rPr lang="en-US" smtClean="0">
                <a:solidFill>
                  <a:schemeClr val="hlink"/>
                </a:solidFill>
                <a:effectLst/>
              </a:rPr>
              <a:t>In modelli di laboratorio: accumulo di ferro e formazione di radicali liberi</a:t>
            </a:r>
          </a:p>
          <a:p>
            <a:pPr eaLnBrk="1" hangingPunct="1"/>
            <a:endParaRPr lang="it-IT" smtClean="0">
              <a:solidFill>
                <a:schemeClr val="hlink"/>
              </a:solidFill>
              <a:effectLst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4800" b="1" smtClean="0">
                <a:solidFill>
                  <a:schemeClr val="accent1"/>
                </a:solidFill>
              </a:rPr>
              <a:t>Atassia di Friedreich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1863"/>
            <a:ext cx="8229600" cy="381793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it-IT" sz="3000" b="1" smtClean="0">
                <a:solidFill>
                  <a:schemeClr val="hlink"/>
                </a:solidFill>
              </a:rPr>
              <a:t>Ipotesi patogenetica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it-IT" sz="2800" b="1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it-IT" sz="3000" smtClean="0"/>
              <a:t>La frataxina è una proteina mitocondriale  importante per la produzione energetica della cellula. Un difetto nella sua funzione può causare un accumulo di ferro nei mitocondri e la morte dei neuroni più vulnerabili </a:t>
            </a:r>
            <a:r>
              <a:rPr lang="it-IT" sz="3000" smtClean="0">
                <a:latin typeface="Arial" pitchFamily="34" charset="0"/>
                <a:cs typeface="Arial" pitchFamily="34" charset="0"/>
              </a:rPr>
              <a:t>→ </a:t>
            </a:r>
            <a:r>
              <a:rPr lang="it-IT" sz="3000" b="1" smtClean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“loss-of-function disorder</a:t>
            </a:r>
            <a:r>
              <a:rPr lang="it-IT" sz="3000" smtClean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”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4800" b="1" smtClean="0">
                <a:solidFill>
                  <a:schemeClr val="accent1"/>
                </a:solidFill>
              </a:rPr>
              <a:t>Atassia di Friedreich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it-IT" b="1" smtClean="0">
                <a:solidFill>
                  <a:schemeClr val="hlink"/>
                </a:solidFill>
              </a:rPr>
              <a:t>Segni neurologici</a:t>
            </a:r>
          </a:p>
          <a:p>
            <a:pPr eaLnBrk="1" hangingPunct="1">
              <a:defRPr/>
            </a:pPr>
            <a:r>
              <a:rPr lang="it-IT" smtClean="0"/>
              <a:t>Atassia del tronco e degli arti</a:t>
            </a:r>
          </a:p>
          <a:p>
            <a:pPr eaLnBrk="1" hangingPunct="1">
              <a:defRPr/>
            </a:pPr>
            <a:r>
              <a:rPr lang="it-IT" smtClean="0"/>
              <a:t>Disartria cerebellare</a:t>
            </a:r>
          </a:p>
          <a:p>
            <a:pPr eaLnBrk="1" hangingPunct="1">
              <a:defRPr/>
            </a:pPr>
            <a:r>
              <a:rPr lang="it-IT" smtClean="0"/>
              <a:t>Assenza di riflessi osteotendinei  [conservati nelle altre atassie autosomiche recessive]</a:t>
            </a:r>
          </a:p>
          <a:p>
            <a:pPr eaLnBrk="1" hangingPunct="1">
              <a:defRPr/>
            </a:pPr>
            <a:r>
              <a:rPr lang="it-IT" smtClean="0"/>
              <a:t>Segni piramidali [riflesso di Babinski]</a:t>
            </a:r>
          </a:p>
          <a:p>
            <a:pPr eaLnBrk="1" hangingPunct="1">
              <a:defRPr/>
            </a:pPr>
            <a:r>
              <a:rPr lang="en-US" smtClean="0">
                <a:effectLst/>
              </a:rPr>
              <a:t>Neuropatia assonale sensitiva</a:t>
            </a:r>
            <a:endParaRPr lang="it-IT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4800" b="1" smtClean="0">
                <a:solidFill>
                  <a:schemeClr val="accent1"/>
                </a:solidFill>
              </a:rPr>
              <a:t>Atassia di Friedreich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8862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it-IT" b="1" smtClean="0">
                <a:solidFill>
                  <a:schemeClr val="hlink"/>
                </a:solidFill>
              </a:rPr>
              <a:t>Segni sistemici</a:t>
            </a:r>
          </a:p>
          <a:p>
            <a:pPr eaLnBrk="1" hangingPunct="1">
              <a:defRPr/>
            </a:pPr>
            <a:r>
              <a:rPr lang="it-IT" smtClean="0"/>
              <a:t>Cecità</a:t>
            </a:r>
          </a:p>
          <a:p>
            <a:pPr eaLnBrk="1" hangingPunct="1">
              <a:defRPr/>
            </a:pPr>
            <a:r>
              <a:rPr lang="it-IT" smtClean="0"/>
              <a:t>Sordità</a:t>
            </a:r>
          </a:p>
          <a:p>
            <a:pPr eaLnBrk="1" hangingPunct="1">
              <a:defRPr/>
            </a:pPr>
            <a:r>
              <a:rPr lang="it-IT" smtClean="0"/>
              <a:t>Cardiomiopatia ipertrofica</a:t>
            </a:r>
          </a:p>
          <a:p>
            <a:pPr eaLnBrk="1" hangingPunct="1">
              <a:defRPr/>
            </a:pPr>
            <a:r>
              <a:rPr lang="it-IT" smtClean="0"/>
              <a:t>Alterazioni scheletriche [piede cavo, deformità del rachide </a:t>
            </a:r>
            <a:r>
              <a:rPr lang="it-IT" smtClean="0">
                <a:latin typeface="Arial" pitchFamily="34" charset="0"/>
                <a:cs typeface="Arial" pitchFamily="34" charset="0"/>
              </a:rPr>
              <a:t>→ </a:t>
            </a:r>
            <a:r>
              <a:rPr lang="it-IT" smtClean="0"/>
              <a:t>scoliosi]</a:t>
            </a:r>
          </a:p>
          <a:p>
            <a:pPr eaLnBrk="1" hangingPunct="1">
              <a:defRPr/>
            </a:pPr>
            <a:r>
              <a:rPr lang="it-IT" smtClean="0"/>
              <a:t>Diabete mellito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b="1" smtClean="0">
                <a:solidFill>
                  <a:schemeClr val="accent1"/>
                </a:solidFill>
              </a:rPr>
              <a:t>Atassie episodiche  od intermittenti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1713"/>
            <a:ext cx="8229600" cy="3748087"/>
          </a:xfrm>
        </p:spPr>
        <p:txBody>
          <a:bodyPr/>
          <a:lstStyle/>
          <a:p>
            <a:pPr eaLnBrk="1" hangingPunct="1">
              <a:defRPr/>
            </a:pPr>
            <a:r>
              <a:rPr lang="it-IT" sz="2600" smtClean="0"/>
              <a:t>Dette anche parossistiche, si tratta  di canalopatie caratterizzate da episodi di atassia, disartria, tremore e nistagmo della durata di minuti od ore.</a:t>
            </a:r>
          </a:p>
          <a:p>
            <a:pPr eaLnBrk="1" hangingPunct="1">
              <a:defRPr/>
            </a:pPr>
            <a:r>
              <a:rPr lang="it-IT" sz="2600" smtClean="0"/>
              <a:t>Gli episodi sono bloccati dalla somministrazione di acetazolamide</a:t>
            </a:r>
          </a:p>
          <a:p>
            <a:pPr eaLnBrk="1" hangingPunct="1">
              <a:defRPr/>
            </a:pPr>
            <a:r>
              <a:rPr lang="it-IT" sz="2600" smtClean="0"/>
              <a:t>Patogenesi: alterazioni transitorie del circolo liquorale?</a:t>
            </a:r>
          </a:p>
          <a:p>
            <a:pPr eaLnBrk="1" hangingPunct="1">
              <a:defRPr/>
            </a:pPr>
            <a:r>
              <a:rPr lang="it-IT" sz="2600" smtClean="0"/>
              <a:t>Alcuni pazienti presentano una evoluzione verso una sindrome atassica progressiva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17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b="1" smtClean="0">
                <a:solidFill>
                  <a:schemeClr val="accent1"/>
                </a:solidFill>
              </a:rPr>
              <a:t>Atassie episodiche  od intermittenti</a:t>
            </a:r>
          </a:p>
        </p:txBody>
      </p:sp>
      <p:graphicFrame>
        <p:nvGraphicFramePr>
          <p:cNvPr id="97341" name="Group 61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752975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901825"/>
                <a:gridCol w="1389063"/>
                <a:gridCol w="1646237"/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Sindrome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Fenotipo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Trasmissione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Locus genetico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Difetto biochimico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EA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atassia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autosomica dominante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12p13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Mutations affecting the voltage-gated </a:t>
                      </a: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potassium channel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EA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atassia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autosomica dominante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19p13</a:t>
                      </a: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Mutations or deletions allelic with SCA 6 and familial hemiplegic migraine.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Altered calcium channel function</a:t>
                      </a: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EA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atassia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autosomica dominante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2q22-q23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Voltage-dependent L- type </a:t>
                      </a: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calcium channel</a:t>
                      </a: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, </a:t>
                      </a: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beta </a:t>
                      </a: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subunit</a:t>
                      </a: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4800" b="1" smtClean="0">
                <a:solidFill>
                  <a:schemeClr val="accent1"/>
                </a:solidFill>
              </a:rPr>
              <a:t>Atassie mitocondriali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b="1" smtClean="0">
                <a:solidFill>
                  <a:schemeClr val="hlink"/>
                </a:solidFill>
              </a:rPr>
              <a:t>NARP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it-IT" smtClean="0"/>
              <a:t>	[neuropatia, atassia, retinite pigmentosa]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b="1" smtClean="0">
                <a:solidFill>
                  <a:schemeClr val="hlink"/>
                </a:solidFill>
              </a:rPr>
              <a:t>MELAS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it-IT" smtClean="0"/>
              <a:t>	[encefalopatia mitocondriale, acidosi lattica, episodi “simil-stroke”]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b="1" smtClean="0">
                <a:solidFill>
                  <a:schemeClr val="hlink"/>
                </a:solidFill>
              </a:rPr>
              <a:t>MERFF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it-IT" smtClean="0"/>
              <a:t>	[epilessia mioclonica con fibre rosse danneggiate]  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18488" cy="1841500"/>
          </a:xfrm>
        </p:spPr>
        <p:txBody>
          <a:bodyPr/>
          <a:lstStyle/>
          <a:p>
            <a:pPr algn="ctr" eaLnBrk="1" hangingPunct="1"/>
            <a:r>
              <a:rPr lang="it-IT" b="1" smtClean="0">
                <a:solidFill>
                  <a:schemeClr val="accent1"/>
                </a:solidFill>
                <a:effectLst/>
              </a:rPr>
              <a:t>	Atassie a patogenesi non identificata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92375"/>
            <a:ext cx="8229600" cy="3527425"/>
          </a:xfrm>
        </p:spPr>
        <p:txBody>
          <a:bodyPr/>
          <a:lstStyle/>
          <a:p>
            <a:pPr eaLnBrk="1" hangingPunct="1">
              <a:defRPr/>
            </a:pPr>
            <a:r>
              <a:rPr lang="it-IT" sz="3600" smtClean="0"/>
              <a:t>Sindrome di Angelman </a:t>
            </a:r>
          </a:p>
          <a:p>
            <a:pPr eaLnBrk="1" hangingPunct="1">
              <a:buFontTx/>
              <a:buNone/>
              <a:defRPr/>
            </a:pPr>
            <a:endParaRPr lang="it-IT" sz="3600" smtClean="0"/>
          </a:p>
          <a:p>
            <a:pPr eaLnBrk="1" hangingPunct="1">
              <a:defRPr/>
            </a:pPr>
            <a:r>
              <a:rPr lang="it-IT" sz="3600" smtClean="0"/>
              <a:t>Sindrome atassia-tremore correlata alla sindrome dell’ X-Fragile [</a:t>
            </a:r>
            <a:r>
              <a:rPr lang="it-IT" sz="3600" b="1" smtClean="0">
                <a:solidFill>
                  <a:schemeClr val="accent1"/>
                </a:solidFill>
              </a:rPr>
              <a:t>FXTAS</a:t>
            </a:r>
            <a:r>
              <a:rPr lang="it-IT" sz="3600" smtClean="0"/>
              <a:t>]</a:t>
            </a:r>
          </a:p>
          <a:p>
            <a:pPr eaLnBrk="1" hangingPunct="1">
              <a:buFontTx/>
              <a:buNone/>
              <a:defRPr/>
            </a:pPr>
            <a:endParaRPr lang="it-IT" sz="36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001000" cy="1216025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5400" b="1" smtClean="0">
                <a:solidFill>
                  <a:schemeClr val="accent1"/>
                </a:solidFill>
              </a:rPr>
              <a:t>CLINICA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1713"/>
            <a:ext cx="8229600" cy="3748087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it-IT" smtClean="0"/>
              <a:t>Il disturbo caratterizzante è l'</a:t>
            </a:r>
            <a:r>
              <a:rPr lang="it-IT" b="1" smtClean="0">
                <a:solidFill>
                  <a:schemeClr val="accent1"/>
                </a:solidFill>
              </a:rPr>
              <a:t>atassia</a:t>
            </a:r>
            <a:r>
              <a:rPr lang="it-IT" smtClean="0"/>
              <a:t>, cioè la perdita progressiva della capacità di eseguire un movimento volontario propriamente orientato nella direzione, nella forza e nella coordinazione dei muscoli necessari alla sua corretta esecuzione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5400" b="1" smtClean="0">
                <a:solidFill>
                  <a:schemeClr val="accent1"/>
                </a:solidFill>
              </a:rPr>
              <a:t>Diagnosi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mtClean="0"/>
              <a:t>Anamnesi familiare [nei casi di trasmissione autosomica recessiva è raro trovare affetti tra gli ascendenti della famiglia]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mtClean="0"/>
              <a:t>Esami ematologici ed ematochimici mirati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mtClean="0"/>
              <a:t>esami di neuroimaging (RM, TAC)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mtClean="0"/>
              <a:t>Esami neurofisiologici [PE, EMG]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mtClean="0"/>
              <a:t>Test genetici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4"/>
          <p:cNvSpPr>
            <a:spLocks noChangeArrowheads="1"/>
          </p:cNvSpPr>
          <p:nvPr/>
        </p:nvSpPr>
        <p:spPr bwMode="auto">
          <a:xfrm>
            <a:off x="1835150" y="0"/>
            <a:ext cx="5113338" cy="549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000" b="1">
                <a:solidFill>
                  <a:schemeClr val="bg1"/>
                </a:solidFill>
              </a:rPr>
              <a:t>Valutazione delle Atassie Ereditarie</a:t>
            </a:r>
          </a:p>
        </p:txBody>
      </p:sp>
      <p:sp>
        <p:nvSpPr>
          <p:cNvPr id="44035" name="Rectangle 5"/>
          <p:cNvSpPr>
            <a:spLocks noChangeArrowheads="1"/>
          </p:cNvSpPr>
          <p:nvPr/>
        </p:nvSpPr>
        <p:spPr bwMode="auto">
          <a:xfrm>
            <a:off x="323850" y="692150"/>
            <a:ext cx="8567738" cy="1657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>
              <a:buFontTx/>
              <a:buAutoNum type="arabicPeriod"/>
            </a:pPr>
            <a:r>
              <a:rPr lang="it-IT" b="1">
                <a:solidFill>
                  <a:schemeClr val="bg1"/>
                </a:solidFill>
              </a:rPr>
              <a:t>Anamnesi familiare </a:t>
            </a:r>
          </a:p>
          <a:p>
            <a:pPr marL="342900" indent="-342900">
              <a:buFontTx/>
              <a:buAutoNum type="arabicPeriod"/>
            </a:pPr>
            <a:r>
              <a:rPr lang="it-IT" b="1">
                <a:solidFill>
                  <a:schemeClr val="bg1"/>
                </a:solidFill>
              </a:rPr>
              <a:t>Età di esordio</a:t>
            </a:r>
          </a:p>
          <a:p>
            <a:pPr marL="342900" indent="-342900">
              <a:buFontTx/>
              <a:buAutoNum type="arabicPeriod"/>
            </a:pPr>
            <a:r>
              <a:rPr lang="it-IT" b="1">
                <a:solidFill>
                  <a:schemeClr val="bg1"/>
                </a:solidFill>
              </a:rPr>
              <a:t>Sintomi </a:t>
            </a:r>
            <a:r>
              <a:rPr lang="it-IT">
                <a:solidFill>
                  <a:schemeClr val="bg1"/>
                </a:solidFill>
              </a:rPr>
              <a:t>[atassia episodica, progressiva, associata ad  altri disturbi neurologici]</a:t>
            </a:r>
          </a:p>
          <a:p>
            <a:pPr marL="342900" indent="-342900">
              <a:buFontTx/>
              <a:buAutoNum type="arabicPeriod"/>
            </a:pPr>
            <a:r>
              <a:rPr lang="it-IT" b="1">
                <a:solidFill>
                  <a:schemeClr val="bg1"/>
                </a:solidFill>
              </a:rPr>
              <a:t>Progressione clinica</a:t>
            </a:r>
          </a:p>
          <a:p>
            <a:pPr marL="342900" indent="-342900">
              <a:buFontTx/>
              <a:buAutoNum type="arabicPeriod"/>
            </a:pPr>
            <a:r>
              <a:rPr lang="it-IT" b="1">
                <a:solidFill>
                  <a:schemeClr val="bg1"/>
                </a:solidFill>
              </a:rPr>
              <a:t>Neuroimmagini [TC, RM, RMS]</a:t>
            </a:r>
          </a:p>
          <a:p>
            <a:pPr marL="342900" indent="-342900">
              <a:buFontTx/>
              <a:buAutoNum type="arabicPeriod"/>
            </a:pPr>
            <a:endParaRPr lang="it-IT" b="1">
              <a:solidFill>
                <a:schemeClr val="bg1"/>
              </a:solidFill>
            </a:endParaRPr>
          </a:p>
        </p:txBody>
      </p:sp>
      <p:sp>
        <p:nvSpPr>
          <p:cNvPr id="44036" name="Line 8"/>
          <p:cNvSpPr>
            <a:spLocks noChangeShapeType="1"/>
          </p:cNvSpPr>
          <p:nvPr/>
        </p:nvSpPr>
        <p:spPr bwMode="auto">
          <a:xfrm flipH="1">
            <a:off x="1258888" y="2349500"/>
            <a:ext cx="360362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44037" name="Rectangle 15"/>
          <p:cNvSpPr>
            <a:spLocks noChangeArrowheads="1"/>
          </p:cNvSpPr>
          <p:nvPr/>
        </p:nvSpPr>
        <p:spPr bwMode="auto">
          <a:xfrm>
            <a:off x="179388" y="3213100"/>
            <a:ext cx="2376487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b="1"/>
              <a:t>Atassie intermittenti</a:t>
            </a:r>
          </a:p>
        </p:txBody>
      </p:sp>
      <p:sp>
        <p:nvSpPr>
          <p:cNvPr id="44038" name="Line 16"/>
          <p:cNvSpPr>
            <a:spLocks noChangeShapeType="1"/>
          </p:cNvSpPr>
          <p:nvPr/>
        </p:nvSpPr>
        <p:spPr bwMode="auto">
          <a:xfrm>
            <a:off x="1258888" y="4005263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44039" name="Rectangle 17"/>
          <p:cNvSpPr>
            <a:spLocks noChangeArrowheads="1"/>
          </p:cNvSpPr>
          <p:nvPr/>
        </p:nvSpPr>
        <p:spPr bwMode="auto">
          <a:xfrm>
            <a:off x="179388" y="5013325"/>
            <a:ext cx="2592387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b="1"/>
              <a:t>Atassie da canalopatie</a:t>
            </a:r>
          </a:p>
        </p:txBody>
      </p:sp>
      <p:sp>
        <p:nvSpPr>
          <p:cNvPr id="44040" name="Line 18"/>
          <p:cNvSpPr>
            <a:spLocks noChangeShapeType="1"/>
          </p:cNvSpPr>
          <p:nvPr/>
        </p:nvSpPr>
        <p:spPr bwMode="auto">
          <a:xfrm>
            <a:off x="4284663" y="2349500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44041" name="Rectangle 20"/>
          <p:cNvSpPr>
            <a:spLocks noChangeArrowheads="1"/>
          </p:cNvSpPr>
          <p:nvPr/>
        </p:nvSpPr>
        <p:spPr bwMode="auto">
          <a:xfrm>
            <a:off x="2843213" y="3141663"/>
            <a:ext cx="3168650" cy="9350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b="1"/>
              <a:t>Atassie progressive con </a:t>
            </a:r>
          </a:p>
          <a:p>
            <a:pPr algn="ctr"/>
            <a:r>
              <a:rPr lang="it-IT" b="1"/>
              <a:t>alterazioni spinocerebellari</a:t>
            </a:r>
          </a:p>
        </p:txBody>
      </p:sp>
      <p:sp>
        <p:nvSpPr>
          <p:cNvPr id="44042" name="Line 21"/>
          <p:cNvSpPr>
            <a:spLocks noChangeShapeType="1"/>
          </p:cNvSpPr>
          <p:nvPr/>
        </p:nvSpPr>
        <p:spPr bwMode="auto">
          <a:xfrm>
            <a:off x="4211638" y="40767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44043" name="Oval 22"/>
          <p:cNvSpPr>
            <a:spLocks noChangeArrowheads="1"/>
          </p:cNvSpPr>
          <p:nvPr/>
        </p:nvSpPr>
        <p:spPr bwMode="auto">
          <a:xfrm>
            <a:off x="3203575" y="4581525"/>
            <a:ext cx="2066925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800" b="1">
                <a:solidFill>
                  <a:schemeClr val="hlink"/>
                </a:solidFill>
              </a:rPr>
              <a:t>SCA</a:t>
            </a:r>
          </a:p>
          <a:p>
            <a:pPr algn="ctr"/>
            <a:r>
              <a:rPr lang="it-IT" sz="2800" b="1">
                <a:solidFill>
                  <a:schemeClr val="hlink"/>
                </a:solidFill>
              </a:rPr>
              <a:t>DRPLA</a:t>
            </a:r>
          </a:p>
        </p:txBody>
      </p:sp>
      <p:sp>
        <p:nvSpPr>
          <p:cNvPr id="44044" name="Line 24"/>
          <p:cNvSpPr>
            <a:spLocks noChangeShapeType="1"/>
          </p:cNvSpPr>
          <p:nvPr/>
        </p:nvSpPr>
        <p:spPr bwMode="auto">
          <a:xfrm>
            <a:off x="7524750" y="2349500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44045" name="Rectangle 25"/>
          <p:cNvSpPr>
            <a:spLocks noChangeArrowheads="1"/>
          </p:cNvSpPr>
          <p:nvPr/>
        </p:nvSpPr>
        <p:spPr bwMode="auto">
          <a:xfrm>
            <a:off x="6443663" y="3141663"/>
            <a:ext cx="257175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b="1"/>
              <a:t>Atassie progressive</a:t>
            </a:r>
          </a:p>
          <a:p>
            <a:pPr algn="ctr"/>
            <a:r>
              <a:rPr lang="it-IT" b="1"/>
              <a:t>“plus”</a:t>
            </a:r>
          </a:p>
        </p:txBody>
      </p:sp>
      <p:sp>
        <p:nvSpPr>
          <p:cNvPr id="44046" name="Line 27"/>
          <p:cNvSpPr>
            <a:spLocks noChangeShapeType="1"/>
          </p:cNvSpPr>
          <p:nvPr/>
        </p:nvSpPr>
        <p:spPr bwMode="auto">
          <a:xfrm flipH="1">
            <a:off x="5435600" y="3933825"/>
            <a:ext cx="144145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44047" name="Rectangle 28"/>
          <p:cNvSpPr>
            <a:spLocks noChangeArrowheads="1"/>
          </p:cNvSpPr>
          <p:nvPr/>
        </p:nvSpPr>
        <p:spPr bwMode="auto">
          <a:xfrm>
            <a:off x="3924300" y="5876925"/>
            <a:ext cx="2498725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b="1"/>
              <a:t>Atassie associate a </a:t>
            </a:r>
          </a:p>
          <a:p>
            <a:pPr algn="ctr"/>
            <a:r>
              <a:rPr lang="it-IT" b="1"/>
              <a:t>difetti di riparazione</a:t>
            </a:r>
          </a:p>
          <a:p>
            <a:pPr algn="ctr"/>
            <a:r>
              <a:rPr lang="it-IT" b="1"/>
              <a:t> del DNA</a:t>
            </a:r>
          </a:p>
        </p:txBody>
      </p:sp>
      <p:sp>
        <p:nvSpPr>
          <p:cNvPr id="44048" name="Line 30"/>
          <p:cNvSpPr>
            <a:spLocks noChangeShapeType="1"/>
          </p:cNvSpPr>
          <p:nvPr/>
        </p:nvSpPr>
        <p:spPr bwMode="auto">
          <a:xfrm>
            <a:off x="8243888" y="3933825"/>
            <a:ext cx="0" cy="79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44049" name="Rectangle 31"/>
          <p:cNvSpPr>
            <a:spLocks noChangeArrowheads="1"/>
          </p:cNvSpPr>
          <p:nvPr/>
        </p:nvSpPr>
        <p:spPr bwMode="auto">
          <a:xfrm>
            <a:off x="6659563" y="4724400"/>
            <a:ext cx="2484437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b="1"/>
              <a:t>Atassie associate a </a:t>
            </a:r>
          </a:p>
          <a:p>
            <a:pPr algn="ctr"/>
            <a:r>
              <a:rPr lang="it-IT" b="1"/>
              <a:t>difetti biochimici noti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4800" b="1" smtClean="0">
                <a:solidFill>
                  <a:schemeClr val="accent1"/>
                </a:solidFill>
              </a:rPr>
              <a:t>Diagnosi differenziale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030662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/>
              <a:t>Atrofia multi-sistemica tipo C  [atrofia olivo-ponto-cerebellare]</a:t>
            </a:r>
          </a:p>
          <a:p>
            <a:pPr eaLnBrk="1" hangingPunct="1">
              <a:defRPr/>
            </a:pPr>
            <a:r>
              <a:rPr lang="it-IT" smtClean="0"/>
              <a:t>Atassie paraneoplastiche</a:t>
            </a:r>
          </a:p>
          <a:p>
            <a:pPr eaLnBrk="1" hangingPunct="1">
              <a:defRPr/>
            </a:pPr>
            <a:r>
              <a:rPr lang="it-IT" smtClean="0"/>
              <a:t>Sclerosi multipla </a:t>
            </a:r>
          </a:p>
          <a:p>
            <a:pPr eaLnBrk="1" hangingPunct="1">
              <a:defRPr/>
            </a:pPr>
            <a:r>
              <a:rPr lang="it-IT" smtClean="0"/>
              <a:t>Atassie iatrogene  [da farmaci, es. fenitoina]</a:t>
            </a:r>
          </a:p>
          <a:p>
            <a:pPr eaLnBrk="1" hangingPunct="1">
              <a:defRPr/>
            </a:pPr>
            <a:r>
              <a:rPr lang="it-IT" smtClean="0"/>
              <a:t>Atassia da intolleranza al glutine</a:t>
            </a:r>
          </a:p>
          <a:p>
            <a:pPr eaLnBrk="1" hangingPunct="1">
              <a:defRPr/>
            </a:pPr>
            <a:endParaRPr lang="it-IT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4800" b="1" smtClean="0">
                <a:solidFill>
                  <a:schemeClr val="accent1"/>
                </a:solidFill>
              </a:rPr>
              <a:t>Diagnosi differenziale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1863"/>
            <a:ext cx="8229600" cy="38179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3000" smtClean="0"/>
              <a:t>Neoplasie della fossa cranica posteriore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3000" smtClean="0"/>
              <a:t>Atassia alcoolica [malattia di Marchiafava-Bignami]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3000" smtClean="0"/>
              <a:t>Degenerazioni cerebellari idiopatiche [“</a:t>
            </a:r>
            <a:r>
              <a:rPr lang="it-IT" sz="3000" smtClean="0">
                <a:solidFill>
                  <a:schemeClr val="hlink"/>
                </a:solidFill>
              </a:rPr>
              <a:t>ILOCA</a:t>
            </a:r>
            <a:r>
              <a:rPr lang="it-IT" sz="3000" smtClean="0"/>
              <a:t>”, </a:t>
            </a:r>
            <a:r>
              <a:rPr lang="it-IT" smtClean="0"/>
              <a:t>idiopathic late-onset cerebellar ataxia</a:t>
            </a:r>
            <a:r>
              <a:rPr lang="it-IT" sz="3000" smtClean="0"/>
              <a:t>] </a:t>
            </a:r>
            <a:r>
              <a:rPr lang="it-IT" sz="3000" smtClean="0">
                <a:latin typeface="Arial" pitchFamily="34" charset="0"/>
                <a:cs typeface="Arial" pitchFamily="34" charset="0"/>
              </a:rPr>
              <a:t>→ </a:t>
            </a:r>
            <a:r>
              <a:rPr lang="it-IT" sz="3000" smtClean="0"/>
              <a:t>clinicamente simili alle atassie autosomiche dominanti ma senza anamnesi familiare positiva o mutazioni geniche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3000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5400" b="1" smtClean="0">
                <a:solidFill>
                  <a:schemeClr val="accent1"/>
                </a:solidFill>
              </a:rPr>
              <a:t>Terapia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smtClean="0"/>
              <a:t>Counselling genetico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/>
              <a:t>Terapia farmacologica [supplemento di vitamina E, di coenzima Q10, idebenone, riluzolo]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/>
              <a:t>Dieta priva di glutine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/>
              <a:t>Gestione riabilitativa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it-IT" sz="2800" smtClean="0"/>
              <a:t>	logopedista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it-IT" sz="2800" smtClean="0"/>
              <a:t>	fisioterapista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it-IT" sz="2800" smtClean="0"/>
              <a:t>   terapista occupazionale </a:t>
            </a:r>
            <a:r>
              <a:rPr lang="it-IT" sz="2800" smtClean="0">
                <a:latin typeface="Arial" pitchFamily="34" charset="0"/>
                <a:cs typeface="Arial" pitchFamily="34" charset="0"/>
              </a:rPr>
              <a:t>→</a:t>
            </a:r>
            <a:r>
              <a:rPr lang="it-IT" sz="2800" smtClean="0"/>
              <a:t> individuazione, prescrizione, addestramento alla sedia a rotelle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5400" b="1" smtClean="0">
                <a:solidFill>
                  <a:schemeClr val="accent1"/>
                </a:solidFill>
              </a:rPr>
              <a:t>Terapia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it-IT" sz="2600" b="1" smtClean="0"/>
              <a:t>“Neurological effects of high-dose idebenone in patients with Friedreich's ataxia: a randomised, placebo-controlled trial”</a:t>
            </a:r>
          </a:p>
          <a:p>
            <a:pPr algn="ctr" eaLnBrk="1" hangingPunct="1">
              <a:buFontTx/>
              <a:buNone/>
              <a:defRPr/>
            </a:pPr>
            <a:r>
              <a:rPr lang="it-IT" sz="2600" smtClean="0"/>
              <a:t>Di Prospero</a:t>
            </a:r>
            <a:r>
              <a:rPr lang="it-IT" sz="2600" b="1" smtClean="0"/>
              <a:t> </a:t>
            </a:r>
            <a:r>
              <a:rPr lang="it-IT" sz="2600" smtClean="0"/>
              <a:t>N.A. et al. The Lancet Neurology, October 2007</a:t>
            </a:r>
            <a:r>
              <a:rPr lang="it-IT" smtClean="0"/>
              <a:t> </a:t>
            </a:r>
          </a:p>
          <a:p>
            <a:pPr algn="ctr" eaLnBrk="1" hangingPunct="1">
              <a:buFontTx/>
              <a:buNone/>
              <a:defRPr/>
            </a:pPr>
            <a:r>
              <a:rPr lang="it-IT" sz="2600" b="1" smtClean="0">
                <a:solidFill>
                  <a:schemeClr val="hlink"/>
                </a:solidFill>
              </a:rPr>
              <a:t>“Treatment with higher doses of idebenone was generally well tolerated and associated with improvement in neurological function and ADL in patients with FA”</a:t>
            </a:r>
            <a:r>
              <a:rPr lang="it-IT" sz="2600" smtClean="0"/>
              <a:t>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5400" b="1" smtClean="0">
                <a:solidFill>
                  <a:schemeClr val="accent1"/>
                </a:solidFill>
              </a:rPr>
              <a:t>Terapia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it-IT" sz="2800" b="1" smtClean="0">
                <a:effectLst/>
              </a:rPr>
              <a:t>“Riluzole in cerebellar ataxia</a:t>
            </a:r>
          </a:p>
          <a:p>
            <a:pPr algn="ctr" eaLnBrk="1" hangingPunct="1">
              <a:buFontTx/>
              <a:buNone/>
              <a:defRPr/>
            </a:pPr>
            <a:r>
              <a:rPr lang="it-IT" sz="2800" b="1" smtClean="0">
                <a:effectLst/>
              </a:rPr>
              <a:t>A randomized, double-blind, placebo-controlled pilot trial”</a:t>
            </a:r>
          </a:p>
          <a:p>
            <a:pPr algn="ctr" eaLnBrk="1" hangingPunct="1">
              <a:buFontTx/>
              <a:buNone/>
              <a:defRPr/>
            </a:pPr>
            <a:r>
              <a:rPr lang="it-IT" sz="2800" smtClean="0">
                <a:effectLst/>
              </a:rPr>
              <a:t>G. Ristori</a:t>
            </a:r>
            <a:r>
              <a:rPr lang="it-IT" sz="2800" smtClean="0"/>
              <a:t> et al. Neurology 2010;74:839-845 </a:t>
            </a:r>
          </a:p>
          <a:p>
            <a:pPr algn="ctr" eaLnBrk="1" hangingPunct="1">
              <a:buFontTx/>
              <a:buNone/>
              <a:defRPr/>
            </a:pPr>
            <a:r>
              <a:rPr lang="it-IT" sz="2800" b="1" smtClean="0">
                <a:solidFill>
                  <a:schemeClr val="hlink"/>
                </a:solidFill>
                <a:effectLst/>
              </a:rPr>
              <a:t>“This study provides evidence that riluzole reduces, by at least 5 points, the ICARS score in patients with a wide range of disorders that cause cerebellar ataxia”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1979613" y="6021388"/>
            <a:ext cx="5400675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 rot="10800000" flipV="1">
            <a:off x="2124075" y="6092825"/>
            <a:ext cx="5256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b="1"/>
              <a:t>This study provides Class I evidence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9750" y="1196975"/>
            <a:ext cx="7918450" cy="1800225"/>
          </a:xfrm>
        </p:spPr>
        <p:txBody>
          <a:bodyPr/>
          <a:lstStyle/>
          <a:p>
            <a:pPr eaLnBrk="1" hangingPunct="1">
              <a:defRPr/>
            </a:pPr>
            <a:r>
              <a:rPr lang="it-IT" sz="2800" b="1" smtClean="0">
                <a:effectLst/>
              </a:rPr>
              <a:t>Intensive coordinative training improves motor performance in degenerative cerebellar disease.</a:t>
            </a:r>
            <a:br>
              <a:rPr lang="it-IT" sz="2800" b="1" smtClean="0">
                <a:effectLst/>
              </a:rPr>
            </a:br>
            <a:r>
              <a:rPr lang="it-IT" sz="2400" b="1" smtClean="0">
                <a:effectLst/>
              </a:rPr>
              <a:t>W. Ilg et al.</a:t>
            </a:r>
            <a:r>
              <a:rPr lang="it-IT" sz="2400" smtClean="0"/>
              <a:t> </a:t>
            </a:r>
            <a:r>
              <a:rPr lang="it-IT" sz="2400" b="1" smtClean="0">
                <a:effectLst/>
              </a:rPr>
              <a:t>Neurology 2009;73:1823-1830</a:t>
            </a:r>
            <a:r>
              <a:rPr lang="it-IT" sz="4000" smtClean="0"/>
              <a:t> </a:t>
            </a:r>
          </a:p>
        </p:txBody>
      </p:sp>
      <p:sp>
        <p:nvSpPr>
          <p:cNvPr id="5017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84538"/>
            <a:ext cx="6400800" cy="18732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400" b="1" smtClean="0">
                <a:solidFill>
                  <a:schemeClr val="hlink"/>
                </a:solidFill>
                <a:effectLst/>
              </a:rPr>
              <a:t>“In patients with cerebellar ataxia, coordinative training improves motor performance and reduces ataxia symptoms”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b="1" smtClean="0">
                <a:solidFill>
                  <a:schemeClr val="hlink"/>
                </a:solidFill>
                <a:effectLst/>
              </a:rPr>
              <a:t>“.. continuous training seems crucial for stabilizing improvements and should become standard of care” </a:t>
            </a:r>
          </a:p>
        </p:txBody>
      </p:sp>
      <p:sp>
        <p:nvSpPr>
          <p:cNvPr id="50180" name="Rectangle 6"/>
          <p:cNvSpPr>
            <a:spLocks noChangeArrowheads="1"/>
          </p:cNvSpPr>
          <p:nvPr/>
        </p:nvSpPr>
        <p:spPr bwMode="auto">
          <a:xfrm>
            <a:off x="2195513" y="5949950"/>
            <a:ext cx="5113337" cy="719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0181" name="Rectangle 7"/>
          <p:cNvSpPr>
            <a:spLocks noChangeArrowheads="1"/>
          </p:cNvSpPr>
          <p:nvPr/>
        </p:nvSpPr>
        <p:spPr bwMode="auto">
          <a:xfrm>
            <a:off x="2195513" y="6153150"/>
            <a:ext cx="5256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it-IT" sz="2000" b="1"/>
              <a:t>This study provides Class III evidence</a:t>
            </a:r>
            <a:r>
              <a:rPr lang="it-IT" b="1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5400" b="1" smtClean="0">
                <a:solidFill>
                  <a:schemeClr val="accent1"/>
                </a:solidFill>
              </a:rPr>
              <a:t>CLINICA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3600" b="1" smtClean="0">
                <a:solidFill>
                  <a:schemeClr val="hlink"/>
                </a:solidFill>
                <a:effectLst/>
              </a:rPr>
              <a:t>ATASSIA</a:t>
            </a:r>
          </a:p>
          <a:p>
            <a:pPr algn="ctr" eaLnBrk="1" hangingPunct="1">
              <a:buFontTx/>
              <a:buNone/>
              <a:defRPr/>
            </a:pPr>
            <a:endParaRPr lang="en-US" sz="3600" b="1" smtClean="0">
              <a:solidFill>
                <a:schemeClr val="hlink"/>
              </a:solidFill>
              <a:effectLst/>
            </a:endParaRPr>
          </a:p>
          <a:p>
            <a:pPr algn="ctr" eaLnBrk="1" hangingPunct="1">
              <a:buFontTx/>
              <a:buNone/>
              <a:defRPr/>
            </a:pPr>
            <a:r>
              <a:rPr lang="en-US" smtClean="0">
                <a:effectLst/>
              </a:rPr>
              <a:t>Alterazione della coordinazione motoria in assenza di disturbi della forza e del tono muscolare</a:t>
            </a:r>
          </a:p>
          <a:p>
            <a:pPr eaLnBrk="1" hangingPunct="1">
              <a:buFontTx/>
              <a:buNone/>
              <a:defRPr/>
            </a:pPr>
            <a:endParaRPr lang="it-IT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000" b="1" smtClean="0">
                <a:solidFill>
                  <a:schemeClr val="accent1"/>
                </a:solidFill>
              </a:rPr>
              <a:t>TIPI DI ATASSIA</a:t>
            </a:r>
            <a:br>
              <a:rPr lang="en-US" sz="4000" b="1" smtClean="0">
                <a:solidFill>
                  <a:schemeClr val="accent1"/>
                </a:solidFill>
              </a:rPr>
            </a:br>
            <a:endParaRPr lang="it-IT" sz="4000" b="1" smtClean="0">
              <a:solidFill>
                <a:schemeClr val="accent1"/>
              </a:solidFill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00213"/>
            <a:ext cx="8001000" cy="43195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b="1" smtClean="0">
                <a:solidFill>
                  <a:schemeClr val="hlink"/>
                </a:solidFill>
              </a:rPr>
              <a:t>ATASSIA CEREBELLARE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smtClean="0"/>
              <a:t>	- lesioni cerebellari o delle vie spino-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smtClean="0"/>
              <a:t>     cerebellari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smtClean="0"/>
              <a:t> </a:t>
            </a:r>
            <a:r>
              <a:rPr lang="en-US" sz="2800" b="1" smtClean="0">
                <a:solidFill>
                  <a:schemeClr val="hlink"/>
                </a:solidFill>
              </a:rPr>
              <a:t>ATASSIA SENSORIALE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smtClean="0"/>
              <a:t>	- lesione dei nervi spinali sensitivi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smtClean="0"/>
              <a:t>	- lesione delle vie della sensibilità profonda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smtClean="0"/>
              <a:t>	  (cordoni posteriori del midollo spinale)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smtClean="0">
                <a:solidFill>
                  <a:schemeClr val="hlink"/>
                </a:solidFill>
              </a:rPr>
              <a:t>ATASSIA LABIRINTICA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smtClean="0"/>
              <a:t>	- lesione del complesso vestibolo-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smtClean="0"/>
              <a:t>     cerebellare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8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3343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b="1" smtClean="0">
                <a:solidFill>
                  <a:schemeClr val="accent1"/>
                </a:solidFill>
              </a:rPr>
              <a:t>SEMEIOLOGIA DELLE ATASSIE</a:t>
            </a:r>
            <a:endParaRPr lang="it-IT" sz="4000" b="1" smtClean="0">
              <a:solidFill>
                <a:schemeClr val="accent1"/>
              </a:solidFill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678362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400" b="1" smtClean="0">
                <a:solidFill>
                  <a:srgbClr val="FFFF00"/>
                </a:solidFill>
              </a:rPr>
              <a:t>     Atassia statica</a:t>
            </a:r>
          </a:p>
          <a:p>
            <a:pPr marL="990600" lvl="1" indent="-533400" eaLnBrk="1" hangingPunct="1">
              <a:lnSpc>
                <a:spcPct val="80000"/>
              </a:lnSpc>
              <a:buSzPct val="80000"/>
              <a:buFont typeface="Tahoma" pitchFamily="34" charset="0"/>
              <a:buNone/>
              <a:defRPr/>
            </a:pPr>
            <a:r>
              <a:rPr lang="it-IT" sz="2400" smtClean="0">
                <a:solidFill>
                  <a:srgbClr val="FFFF99"/>
                </a:solidFill>
              </a:rPr>
              <a:t>	</a:t>
            </a:r>
            <a:r>
              <a:rPr lang="it-IT" sz="2400" smtClean="0"/>
              <a:t>a</a:t>
            </a:r>
            <a:r>
              <a:rPr lang="it-IT" sz="2400" smtClean="0">
                <a:solidFill>
                  <a:srgbClr val="FFFF99"/>
                </a:solidFill>
              </a:rPr>
              <a:t> </a:t>
            </a:r>
            <a:r>
              <a:rPr lang="it-IT" sz="2400" smtClean="0"/>
              <a:t>base allargata</a:t>
            </a:r>
          </a:p>
          <a:p>
            <a:pPr marL="990600" lvl="1" indent="-533400" eaLnBrk="1" hangingPunct="1">
              <a:lnSpc>
                <a:spcPct val="80000"/>
              </a:lnSpc>
              <a:buSzPct val="80000"/>
              <a:buFont typeface="Tahoma" pitchFamily="34" charset="0"/>
              <a:buNone/>
              <a:defRPr/>
            </a:pPr>
            <a:r>
              <a:rPr lang="it-IT" sz="2400" smtClean="0">
                <a:solidFill>
                  <a:srgbClr val="FFFF99"/>
                </a:solidFill>
              </a:rPr>
              <a:t>	</a:t>
            </a:r>
            <a:r>
              <a:rPr lang="it-IT" sz="2400" smtClean="0">
                <a:solidFill>
                  <a:schemeClr val="accent2"/>
                </a:solidFill>
              </a:rPr>
              <a:t>prova di Romberg positiva </a:t>
            </a:r>
            <a:r>
              <a:rPr lang="it-IT" sz="2400" smtClean="0"/>
              <a:t>= alla chiusura degli occhi tendenza a cadere</a:t>
            </a:r>
          </a:p>
          <a:p>
            <a:pPr marL="990600" lvl="1" indent="-533400" eaLnBrk="1" hangingPunct="1">
              <a:lnSpc>
                <a:spcPct val="80000"/>
              </a:lnSpc>
              <a:buSzPct val="80000"/>
              <a:buFont typeface="Tahoma" pitchFamily="34" charset="0"/>
              <a:buNone/>
              <a:defRPr/>
            </a:pPr>
            <a:r>
              <a:rPr lang="it-IT" sz="2400" b="1" smtClean="0">
                <a:solidFill>
                  <a:srgbClr val="FFFF00"/>
                </a:solidFill>
              </a:rPr>
              <a:t>Atassia dinamica o della marcia</a:t>
            </a:r>
          </a:p>
          <a:p>
            <a:pPr marL="990600" lvl="1" indent="-533400" eaLnBrk="1" hangingPunct="1">
              <a:lnSpc>
                <a:spcPct val="80000"/>
              </a:lnSpc>
              <a:buSzPct val="80000"/>
              <a:buFont typeface="Tahoma" pitchFamily="34" charset="0"/>
              <a:buNone/>
              <a:defRPr/>
            </a:pPr>
            <a:r>
              <a:rPr lang="it-IT" sz="2400" smtClean="0">
                <a:solidFill>
                  <a:srgbClr val="FFFF99"/>
                </a:solidFill>
              </a:rPr>
              <a:t>	</a:t>
            </a:r>
            <a:r>
              <a:rPr lang="it-IT" sz="2400" smtClean="0"/>
              <a:t>cauta,</a:t>
            </a:r>
            <a:r>
              <a:rPr lang="it-IT" sz="2400" smtClean="0">
                <a:solidFill>
                  <a:srgbClr val="FFFF99"/>
                </a:solidFill>
              </a:rPr>
              <a:t> </a:t>
            </a:r>
            <a:r>
              <a:rPr lang="it-IT" sz="2400" smtClean="0"/>
              <a:t>peggiorata da condizioni di scarsa luminosità o su terreni sconnessi</a:t>
            </a:r>
          </a:p>
          <a:p>
            <a:pPr marL="990600" lvl="1" indent="-533400" eaLnBrk="1" hangingPunct="1">
              <a:lnSpc>
                <a:spcPct val="80000"/>
              </a:lnSpc>
              <a:buSzPct val="80000"/>
              <a:buFont typeface="Tahoma" pitchFamily="34" charset="0"/>
              <a:buNone/>
              <a:defRPr/>
            </a:pPr>
            <a:r>
              <a:rPr lang="it-IT" sz="2400" smtClean="0">
                <a:solidFill>
                  <a:srgbClr val="FFFF99"/>
                </a:solidFill>
              </a:rPr>
              <a:t>	</a:t>
            </a:r>
            <a:r>
              <a:rPr lang="it-IT" sz="2400" smtClean="0"/>
              <a:t>base allargata</a:t>
            </a:r>
          </a:p>
          <a:p>
            <a:pPr marL="990600" lvl="1" indent="-533400" eaLnBrk="1" hangingPunct="1">
              <a:lnSpc>
                <a:spcPct val="80000"/>
              </a:lnSpc>
              <a:buSzPct val="80000"/>
              <a:buFont typeface="Tahoma" pitchFamily="34" charset="0"/>
              <a:buNone/>
              <a:defRPr/>
            </a:pPr>
            <a:r>
              <a:rPr lang="it-IT" sz="2400" smtClean="0"/>
              <a:t>	lancio degli arti</a:t>
            </a:r>
          </a:p>
          <a:p>
            <a:pPr marL="990600" lvl="1" indent="-533400" eaLnBrk="1" hangingPunct="1">
              <a:lnSpc>
                <a:spcPct val="80000"/>
              </a:lnSpc>
              <a:buSzPct val="80000"/>
              <a:buFont typeface="Tahoma" pitchFamily="34" charset="0"/>
              <a:buNone/>
              <a:defRPr/>
            </a:pPr>
            <a:r>
              <a:rPr lang="it-IT" sz="2400" smtClean="0"/>
              <a:t>	tallonante</a:t>
            </a:r>
          </a:p>
          <a:p>
            <a:pPr marL="990600" lvl="1" indent="-533400" eaLnBrk="1" hangingPunct="1">
              <a:lnSpc>
                <a:spcPct val="80000"/>
              </a:lnSpc>
              <a:buSzPct val="80000"/>
              <a:buFont typeface="Tahoma" pitchFamily="34" charset="0"/>
              <a:buNone/>
              <a:defRPr/>
            </a:pPr>
            <a:r>
              <a:rPr lang="it-IT" sz="2400" smtClean="0"/>
              <a:t>	braccia abdotte “a bilanciere”</a:t>
            </a:r>
          </a:p>
          <a:p>
            <a:pPr marL="990600" lvl="1" indent="-533400" eaLnBrk="1" hangingPunct="1">
              <a:lnSpc>
                <a:spcPct val="80000"/>
              </a:lnSpc>
              <a:buSzPct val="80000"/>
              <a:buFont typeface="Tahoma" pitchFamily="34" charset="0"/>
              <a:buNone/>
              <a:defRPr/>
            </a:pPr>
            <a:r>
              <a:rPr lang="it-IT" sz="2400" smtClean="0"/>
              <a:t>	</a:t>
            </a:r>
            <a:r>
              <a:rPr lang="it-IT" sz="2400" smtClean="0">
                <a:solidFill>
                  <a:schemeClr val="accent2"/>
                </a:solidFill>
              </a:rPr>
              <a:t>necessario il controllo visivo</a:t>
            </a:r>
            <a:r>
              <a:rPr lang="it-IT" sz="2400" smtClean="0">
                <a:latin typeface="Comic Sans MS" pitchFamily="66" charset="0"/>
              </a:rPr>
              <a:t> </a:t>
            </a:r>
          </a:p>
          <a:p>
            <a:pPr marL="990600" lvl="1" indent="-533400" eaLnBrk="1" hangingPunct="1">
              <a:lnSpc>
                <a:spcPct val="80000"/>
              </a:lnSpc>
              <a:buSzPct val="80000"/>
              <a:buFont typeface="Tahoma" pitchFamily="34" charset="0"/>
              <a:buNone/>
              <a:defRPr/>
            </a:pPr>
            <a:r>
              <a:rPr lang="it-IT" sz="2400" b="1" smtClean="0">
                <a:solidFill>
                  <a:srgbClr val="FFFF00"/>
                </a:solidFill>
              </a:rPr>
              <a:t>Atassia segmentaria </a:t>
            </a:r>
            <a:r>
              <a:rPr lang="it-IT" sz="2400" smtClean="0"/>
              <a:t>(dismetria, adiadococinesia)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4800" b="1" smtClean="0">
                <a:solidFill>
                  <a:schemeClr val="accent1"/>
                </a:solidFill>
              </a:rPr>
              <a:t>Neuropatologia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1713"/>
            <a:ext cx="8229600" cy="37480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mtClean="0"/>
              <a:t>Le strutture elettive colpite sono il cervelletto ed il tronco cerebrale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it-IT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it-IT" smtClean="0"/>
              <a:t>Gli emisferi cerebrali e il midollo spinale possono essere eventualmente interessati in vario grado, comportando segni clinici specifici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8713788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8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CONNESSIONI CEREBELLARI</a:t>
            </a:r>
            <a:r>
              <a:rPr lang="en-US" sz="2800" b="1">
                <a:solidFill>
                  <a:schemeClr val="accent1"/>
                </a:solidFill>
              </a:rPr>
              <a:t>: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en-US" sz="2800" b="1">
                <a:solidFill>
                  <a:schemeClr val="accent1"/>
                </a:solidFill>
              </a:rPr>
              <a:t>VESTIBOLO-CEREBELLO (ARCHICEREBELLO)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381000" y="1676400"/>
            <a:ext cx="655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b="1">
                <a:latin typeface="Comic Sans MS" pitchFamily="66" charset="0"/>
              </a:rPr>
              <a:t>Recettori vestibolari</a:t>
            </a:r>
            <a:r>
              <a:rPr lang="en-US" sz="2400" b="1">
                <a:solidFill>
                  <a:schemeClr val="hlink"/>
                </a:solidFill>
                <a:latin typeface="Comic Sans MS" pitchFamily="66" charset="0"/>
              </a:rPr>
              <a:t> 		</a:t>
            </a:r>
            <a:endParaRPr lang="en-US" sz="2400" b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1268" name="AutoShape 6"/>
          <p:cNvSpPr>
            <a:spLocks noChangeArrowheads="1"/>
          </p:cNvSpPr>
          <p:nvPr/>
        </p:nvSpPr>
        <p:spPr bwMode="auto">
          <a:xfrm rot="5400000">
            <a:off x="1181100" y="2628900"/>
            <a:ext cx="1143000" cy="304800"/>
          </a:xfrm>
          <a:prstGeom prst="rightArrow">
            <a:avLst>
              <a:gd name="adj1" fmla="val 50000"/>
              <a:gd name="adj2" fmla="val 9375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it-IT" sz="2400">
              <a:solidFill>
                <a:srgbClr val="FFFF99"/>
              </a:solidFill>
              <a:latin typeface="Times New Roman" pitchFamily="18" charset="0"/>
            </a:endParaRPr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827088" y="4495800"/>
            <a:ext cx="3287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  <a:latin typeface="Comic Sans MS" pitchFamily="66" charset="0"/>
              </a:rPr>
              <a:t>Nuclei vestibolari</a:t>
            </a:r>
            <a:endParaRPr lang="en-US" sz="2400" b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381000" y="5638800"/>
            <a:ext cx="4038600" cy="1076325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99"/>
                </a:solidFill>
                <a:latin typeface="Comic Sans MS" pitchFamily="66" charset="0"/>
              </a:rPr>
              <a:t>Lobo flocculonodulare</a:t>
            </a:r>
            <a:endParaRPr lang="en-US" sz="2400" b="1">
              <a:solidFill>
                <a:srgbClr val="FFFF99"/>
              </a:solidFill>
              <a:latin typeface="Comic Sans MS" pitchFamily="66" charset="0"/>
            </a:endParaRPr>
          </a:p>
        </p:txBody>
      </p:sp>
      <p:sp>
        <p:nvSpPr>
          <p:cNvPr id="11271" name="AutoShape 9"/>
          <p:cNvSpPr>
            <a:spLocks noChangeArrowheads="1"/>
          </p:cNvSpPr>
          <p:nvPr/>
        </p:nvSpPr>
        <p:spPr bwMode="auto">
          <a:xfrm>
            <a:off x="838200" y="3886200"/>
            <a:ext cx="228600" cy="1752600"/>
          </a:xfrm>
          <a:prstGeom prst="downArrow">
            <a:avLst>
              <a:gd name="adj1" fmla="val 50000"/>
              <a:gd name="adj2" fmla="val 191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272" name="AutoShape 10"/>
          <p:cNvSpPr>
            <a:spLocks noChangeArrowheads="1"/>
          </p:cNvSpPr>
          <p:nvPr/>
        </p:nvSpPr>
        <p:spPr bwMode="auto">
          <a:xfrm>
            <a:off x="1981200" y="3886200"/>
            <a:ext cx="381000" cy="609600"/>
          </a:xfrm>
          <a:prstGeom prst="downArrow">
            <a:avLst>
              <a:gd name="adj1" fmla="val 50000"/>
              <a:gd name="adj2" fmla="val 4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273" name="AutoShape 11"/>
          <p:cNvSpPr>
            <a:spLocks noChangeArrowheads="1"/>
          </p:cNvSpPr>
          <p:nvPr/>
        </p:nvSpPr>
        <p:spPr bwMode="auto">
          <a:xfrm>
            <a:off x="1981200" y="4953000"/>
            <a:ext cx="381000" cy="609600"/>
          </a:xfrm>
          <a:prstGeom prst="downArrow">
            <a:avLst>
              <a:gd name="adj1" fmla="val 50000"/>
              <a:gd name="adj2" fmla="val 4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274" name="AutoShape 12"/>
          <p:cNvSpPr>
            <a:spLocks noChangeArrowheads="1"/>
          </p:cNvSpPr>
          <p:nvPr/>
        </p:nvSpPr>
        <p:spPr bwMode="auto">
          <a:xfrm>
            <a:off x="2514600" y="4953000"/>
            <a:ext cx="381000" cy="609600"/>
          </a:xfrm>
          <a:prstGeom prst="upArrow">
            <a:avLst>
              <a:gd name="adj1" fmla="val 50000"/>
              <a:gd name="adj2" fmla="val 40000"/>
            </a:avLst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275" name="Text Box 13"/>
          <p:cNvSpPr txBox="1">
            <a:spLocks noChangeArrowheads="1"/>
          </p:cNvSpPr>
          <p:nvPr/>
        </p:nvSpPr>
        <p:spPr bwMode="auto">
          <a:xfrm>
            <a:off x="107950" y="3352800"/>
            <a:ext cx="325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  <a:latin typeface="Comic Sans MS" pitchFamily="66" charset="0"/>
              </a:rPr>
              <a:t>VIII nervo cranico</a:t>
            </a:r>
            <a:endParaRPr lang="en-US" sz="2400" b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1276" name="Text Box 14"/>
          <p:cNvSpPr txBox="1">
            <a:spLocks noChangeArrowheads="1"/>
          </p:cNvSpPr>
          <p:nvPr/>
        </p:nvSpPr>
        <p:spPr bwMode="auto">
          <a:xfrm>
            <a:off x="5486400" y="44370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  <a:latin typeface="Comic Sans MS" pitchFamily="66" charset="0"/>
              </a:rPr>
              <a:t>Nervi oculomotori</a:t>
            </a:r>
            <a:endParaRPr lang="en-US" sz="2400" b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1277" name="AutoShape 15"/>
          <p:cNvSpPr>
            <a:spLocks noChangeArrowheads="1"/>
          </p:cNvSpPr>
          <p:nvPr/>
        </p:nvSpPr>
        <p:spPr bwMode="auto">
          <a:xfrm rot="5400000">
            <a:off x="4724400" y="3962400"/>
            <a:ext cx="304800" cy="1219200"/>
          </a:xfrm>
          <a:prstGeom prst="upArrow">
            <a:avLst>
              <a:gd name="adj1" fmla="val 50000"/>
              <a:gd name="adj2" fmla="val 100000"/>
            </a:avLst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278" name="Text Box 16"/>
          <p:cNvSpPr txBox="1">
            <a:spLocks noChangeArrowheads="1"/>
          </p:cNvSpPr>
          <p:nvPr/>
        </p:nvSpPr>
        <p:spPr bwMode="auto">
          <a:xfrm>
            <a:off x="5486400" y="49530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latin typeface="Comic Sans MS" pitchFamily="66" charset="0"/>
              </a:rPr>
              <a:t>Tratto vestibolo-spinale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279" name="AutoShape 17"/>
          <p:cNvSpPr>
            <a:spLocks noChangeArrowheads="1"/>
          </p:cNvSpPr>
          <p:nvPr/>
        </p:nvSpPr>
        <p:spPr bwMode="auto">
          <a:xfrm rot="5400000">
            <a:off x="4724400" y="4419600"/>
            <a:ext cx="304800" cy="1219200"/>
          </a:xfrm>
          <a:prstGeom prst="upArrow">
            <a:avLst>
              <a:gd name="adj1" fmla="val 50000"/>
              <a:gd name="adj2" fmla="val 100000"/>
            </a:avLst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ceano">
  <a:themeElements>
    <a:clrScheme name="Oceano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o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o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o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o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o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o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o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o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670</TotalTime>
  <Words>1471</Words>
  <Application>Microsoft PowerPoint</Application>
  <PresentationFormat>Presentazione su schermo (4:3)</PresentationFormat>
  <Paragraphs>308</Paragraphs>
  <Slides>47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47</vt:i4>
      </vt:variant>
    </vt:vector>
  </HeadingPairs>
  <TitlesOfParts>
    <vt:vector size="54" baseType="lpstr">
      <vt:lpstr>Tahoma</vt:lpstr>
      <vt:lpstr>Arial</vt:lpstr>
      <vt:lpstr>Wingdings</vt:lpstr>
      <vt:lpstr>Calibri</vt:lpstr>
      <vt:lpstr>Comic Sans MS</vt:lpstr>
      <vt:lpstr>Times New Roman</vt:lpstr>
      <vt:lpstr>Oceano</vt:lpstr>
      <vt:lpstr>EREDOATASSIE</vt:lpstr>
      <vt:lpstr>DEFINIZIONE</vt:lpstr>
      <vt:lpstr>INSORGENZA</vt:lpstr>
      <vt:lpstr>CLINICA</vt:lpstr>
      <vt:lpstr>CLINICA</vt:lpstr>
      <vt:lpstr>TIPI DI ATASSIA </vt:lpstr>
      <vt:lpstr>SEMEIOLOGIA DELLE ATASSIE</vt:lpstr>
      <vt:lpstr>Neuropatologia</vt:lpstr>
      <vt:lpstr>Diapositiva 9</vt:lpstr>
      <vt:lpstr>Diapositiva 10</vt:lpstr>
      <vt:lpstr>Diapositiva 11</vt:lpstr>
      <vt:lpstr>SINDROME VESTIBOLO-CEREBELLARE </vt:lpstr>
      <vt:lpstr>SINDROME PALEO-CEREBELLARE</vt:lpstr>
      <vt:lpstr>SINDROME PONTO-CEREBELLARE</vt:lpstr>
      <vt:lpstr>CLINICA –  Segni precoci</vt:lpstr>
      <vt:lpstr>Clinica – Segni tardivi</vt:lpstr>
      <vt:lpstr>Clinica – Segni specifici</vt:lpstr>
      <vt:lpstr>Cause</vt:lpstr>
      <vt:lpstr>Cause</vt:lpstr>
      <vt:lpstr>Classificazione</vt:lpstr>
      <vt:lpstr>Atassie progressive con o senza interessamento sistemico</vt:lpstr>
      <vt:lpstr>Atassie autosomiche dominanti</vt:lpstr>
      <vt:lpstr>Atassie Spino-Cerebellari</vt:lpstr>
      <vt:lpstr>Atassie Spino-Cerebellari</vt:lpstr>
      <vt:lpstr>Atassie Spino-Cerebellari</vt:lpstr>
      <vt:lpstr>Atassie Spino-Cerebellari</vt:lpstr>
      <vt:lpstr>Atrofia dentatorubropallidoluysiana</vt:lpstr>
      <vt:lpstr>Atassie autosomiche recessive</vt:lpstr>
      <vt:lpstr>Atassie autosomiche recessive</vt:lpstr>
      <vt:lpstr>Atassia di Friedreich</vt:lpstr>
      <vt:lpstr>Atassia di Friedreich</vt:lpstr>
      <vt:lpstr>Atassia di Friedreich</vt:lpstr>
      <vt:lpstr>Atassia di Friedreich</vt:lpstr>
      <vt:lpstr>Atassia di Friedreich</vt:lpstr>
      <vt:lpstr>Atassia di Friedreich</vt:lpstr>
      <vt:lpstr>Atassie episodiche  od intermittenti</vt:lpstr>
      <vt:lpstr>Atassie episodiche  od intermittenti</vt:lpstr>
      <vt:lpstr>Atassie mitocondriali</vt:lpstr>
      <vt:lpstr> Atassie a patogenesi non identificata</vt:lpstr>
      <vt:lpstr>Diagnosi</vt:lpstr>
      <vt:lpstr>Diapositiva 41</vt:lpstr>
      <vt:lpstr>Diagnosi differenziale</vt:lpstr>
      <vt:lpstr>Diagnosi differenziale</vt:lpstr>
      <vt:lpstr>Terapia</vt:lpstr>
      <vt:lpstr>Terapia</vt:lpstr>
      <vt:lpstr>Terapia</vt:lpstr>
      <vt:lpstr>Intensive coordinative training improves motor performance in degenerative cerebellar disease. W. Ilg et al. Neurology 2009;73:1823-1830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EREDOATASSIE</dc:title>
  <dc:creator>Pc Cel2000</dc:creator>
  <cp:lastModifiedBy>Diego</cp:lastModifiedBy>
  <cp:revision>24</cp:revision>
  <dcterms:created xsi:type="dcterms:W3CDTF">2007-04-03T14:31:28Z</dcterms:created>
  <dcterms:modified xsi:type="dcterms:W3CDTF">2015-02-20T06:24:56Z</dcterms:modified>
</cp:coreProperties>
</file>