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397" r:id="rId3"/>
    <p:sldId id="375" r:id="rId4"/>
    <p:sldId id="376" r:id="rId5"/>
    <p:sldId id="383" r:id="rId6"/>
    <p:sldId id="384" r:id="rId7"/>
    <p:sldId id="385" r:id="rId8"/>
    <p:sldId id="388" r:id="rId9"/>
    <p:sldId id="391" r:id="rId10"/>
    <p:sldId id="386" r:id="rId11"/>
    <p:sldId id="377" r:id="rId12"/>
    <p:sldId id="371" r:id="rId13"/>
    <p:sldId id="372" r:id="rId14"/>
    <p:sldId id="374" r:id="rId15"/>
    <p:sldId id="387" r:id="rId16"/>
    <p:sldId id="373" r:id="rId17"/>
    <p:sldId id="395" r:id="rId18"/>
    <p:sldId id="327" r:id="rId19"/>
    <p:sldId id="328" r:id="rId20"/>
    <p:sldId id="329" r:id="rId21"/>
    <p:sldId id="257" r:id="rId22"/>
    <p:sldId id="279" r:id="rId23"/>
    <p:sldId id="354" r:id="rId24"/>
    <p:sldId id="266" r:id="rId25"/>
    <p:sldId id="258" r:id="rId26"/>
    <p:sldId id="332" r:id="rId27"/>
    <p:sldId id="343" r:id="rId28"/>
    <p:sldId id="344" r:id="rId29"/>
    <p:sldId id="262" r:id="rId30"/>
    <p:sldId id="263" r:id="rId31"/>
    <p:sldId id="265" r:id="rId32"/>
    <p:sldId id="323" r:id="rId33"/>
    <p:sldId id="268" r:id="rId34"/>
    <p:sldId id="267" r:id="rId35"/>
    <p:sldId id="269" r:id="rId36"/>
    <p:sldId id="271" r:id="rId37"/>
    <p:sldId id="281" r:id="rId38"/>
    <p:sldId id="331" r:id="rId39"/>
    <p:sldId id="326" r:id="rId40"/>
    <p:sldId id="353" r:id="rId41"/>
    <p:sldId id="356" r:id="rId42"/>
    <p:sldId id="291" r:id="rId43"/>
    <p:sldId id="330" r:id="rId44"/>
    <p:sldId id="345" r:id="rId45"/>
    <p:sldId id="346" r:id="rId46"/>
    <p:sldId id="348" r:id="rId47"/>
    <p:sldId id="347" r:id="rId48"/>
    <p:sldId id="349" r:id="rId49"/>
    <p:sldId id="350" r:id="rId50"/>
    <p:sldId id="351" r:id="rId51"/>
    <p:sldId id="334" r:id="rId52"/>
    <p:sldId id="358" r:id="rId53"/>
    <p:sldId id="360" r:id="rId54"/>
    <p:sldId id="362" r:id="rId55"/>
    <p:sldId id="364" r:id="rId56"/>
    <p:sldId id="366" r:id="rId57"/>
    <p:sldId id="367" r:id="rId58"/>
    <p:sldId id="368" r:id="rId59"/>
    <p:sldId id="369" r:id="rId60"/>
    <p:sldId id="295" r:id="rId61"/>
    <p:sldId id="333" r:id="rId62"/>
    <p:sldId id="297" r:id="rId63"/>
    <p:sldId id="335" r:id="rId64"/>
    <p:sldId id="336" r:id="rId65"/>
    <p:sldId id="298" r:id="rId66"/>
    <p:sldId id="301" r:id="rId67"/>
    <p:sldId id="302" r:id="rId68"/>
    <p:sldId id="337" r:id="rId69"/>
    <p:sldId id="313" r:id="rId70"/>
    <p:sldId id="304" r:id="rId71"/>
    <p:sldId id="305" r:id="rId72"/>
    <p:sldId id="314" r:id="rId73"/>
    <p:sldId id="306" r:id="rId74"/>
    <p:sldId id="316" r:id="rId75"/>
    <p:sldId id="308" r:id="rId76"/>
    <p:sldId id="393" r:id="rId77"/>
    <p:sldId id="394" r:id="rId78"/>
    <p:sldId id="310" r:id="rId79"/>
    <p:sldId id="341" r:id="rId80"/>
    <p:sldId id="340" r:id="rId81"/>
    <p:sldId id="392" r:id="rId82"/>
    <p:sldId id="338" r:id="rId8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M+Hfr1gWOjJSqD/mbo8/Kw" hashData="wC2uhGNdN1m4HNs4ITXgXnOpLEY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000066"/>
    <a:srgbClr val="996600"/>
    <a:srgbClr val="FF0000"/>
    <a:srgbClr val="FF3300"/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 autoAdjust="0"/>
  </p:normalViewPr>
  <p:slideViewPr>
    <p:cSldViewPr>
      <p:cViewPr varScale="1">
        <p:scale>
          <a:sx n="122" d="100"/>
          <a:sy n="122" d="100"/>
        </p:scale>
        <p:origin x="-19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microsoft.com/office/2006/relationships/legacyDocTextInfo" Target="legacyDocTextInfo.bin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4.xml"/><Relationship Id="rId2" Type="http://schemas.openxmlformats.org/officeDocument/2006/relationships/slide" Target="slides/slide51.xml"/><Relationship Id="rId1" Type="http://schemas.openxmlformats.org/officeDocument/2006/relationships/slide" Target="slides/slide33.xml"/><Relationship Id="rId6" Type="http://schemas.openxmlformats.org/officeDocument/2006/relationships/slide" Target="slides/slide81.xml"/><Relationship Id="rId5" Type="http://schemas.openxmlformats.org/officeDocument/2006/relationships/slide" Target="slides/slide72.xml"/><Relationship Id="rId4" Type="http://schemas.openxmlformats.org/officeDocument/2006/relationships/slide" Target="slides/slide69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18" Type="http://schemas.microsoft.com/office/2006/relationships/legacyDiagramText" Target="legacyDiagramText1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17" Type="http://schemas.microsoft.com/office/2006/relationships/legacyDiagramText" Target="legacyDiagramText17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10" Type="http://schemas.microsoft.com/office/2006/relationships/legacyDiagramText" Target="legacyDiagramText10.bin"/><Relationship Id="rId19" Type="http://schemas.microsoft.com/office/2006/relationships/legacyDiagramText" Target="legacyDiagramText19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0DB07D-DE20-4BA5-A079-2826D8B75B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60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CA1293-FEC9-48DF-A23F-9FAC711D92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2EC215-1E75-44FF-B461-EF8F321CF8CC}" type="slidenum">
              <a:rPr lang="it-IT" smtClean="0"/>
              <a:pPr/>
              <a:t>56</a:t>
            </a:fld>
            <a:endParaRPr lang="it-IT" smtClean="0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F04C83F-0BFD-497F-9F7B-4275EC200C43}" type="slidenum">
              <a:rPr lang="it-IT" sz="1200">
                <a:latin typeface="Arial" pitchFamily="34" charset="0"/>
                <a:cs typeface="Arial" pitchFamily="34" charset="0"/>
              </a:rPr>
              <a:pPr algn="r"/>
              <a:t>56</a:t>
            </a:fld>
            <a:endParaRPr lang="it-IT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F8560F-CB18-4843-B0CA-1F9E70B6FA9A}" type="slidenum">
              <a:rPr lang="it-IT" sz="1200">
                <a:latin typeface="Arial" pitchFamily="34" charset="0"/>
                <a:cs typeface="Arial" pitchFamily="34" charset="0"/>
              </a:rPr>
              <a:pPr algn="r"/>
              <a:t>59</a:t>
            </a:fld>
            <a:endParaRPr lang="it-IT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81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it-IT" smtClean="0"/>
          </a:p>
        </p:txBody>
      </p:sp>
      <p:sp>
        <p:nvSpPr>
          <p:cNvPr id="88068" name="Rectangle 3"/>
          <p:cNvSpPr>
            <a:spLocks noRo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38FDF-9288-45CF-99D2-A3B232CDF8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4DA5A-195C-43D7-B117-1A79415167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B7F09-4B83-4E58-83CB-AC3C45CCF0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2B695-3FB9-4E0C-9E3A-FBB729832B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899BE-DC76-4D34-977F-167378014A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4C42A-7C7F-435F-B016-2E46D34214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BE4F1-4878-4256-B27A-CE9A993EDA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79F4C-78BA-4A60-AFD3-DA490966AE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0622-9B22-4438-A83D-DF86314A2C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1C5C-4FCA-4FBA-8BDF-2858DA7BF6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3DEFD-42FA-402A-9E65-8F944B6CDE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03773-7651-4537-B70C-5EFDDA2667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2D6C-8814-49BC-9069-D087C162C0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0588D-3091-430D-9DDE-1344B1A5E9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1C3082-34E2-43FD-849E-DFCD687E06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rgbClr val="FFFF00"/>
                </a:solidFill>
              </a:rPr>
              <a:t>Spasticità</a:t>
            </a:r>
            <a:r>
              <a:rPr lang="it-IT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t-IT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it? What is it not?</a:t>
            </a:r>
            <a:r>
              <a:rPr 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it-IT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it-IT" sz="2000" b="1" i="1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052" name="AutoShap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57338"/>
            <a:ext cx="6400800" cy="4691062"/>
          </a:xfrm>
          <a:prstGeom prst="horizontalScroll">
            <a:avLst>
              <a:gd name="adj" fmla="val 12500"/>
            </a:avLst>
          </a:prstGeom>
          <a:ln w="76200">
            <a:solidFill>
              <a:srgbClr val="FFFF00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Disturbo motorio caratterizzato dall’incremento, velocità-dipendente, dei riflessi tonici da stiramento e dalla esagerazione dei riflessi osteotendinei</a:t>
            </a:r>
            <a:endParaRPr lang="en-GB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008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Lance, 1980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chemeClr val="bg1"/>
                </a:solidFill>
              </a:rPr>
              <a:t>ORGANO TENDINEO DEL GOLGI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938"/>
            <a:ext cx="7772400" cy="3675062"/>
          </a:xfrm>
        </p:spPr>
        <p:txBody>
          <a:bodyPr/>
          <a:lstStyle/>
          <a:p>
            <a:r>
              <a:rPr lang="it-IT" sz="3600" b="1" smtClean="0">
                <a:solidFill>
                  <a:srgbClr val="FFFF00"/>
                </a:solidFill>
              </a:rPr>
              <a:t>TENSIONE</a:t>
            </a:r>
          </a:p>
          <a:p>
            <a:pPr>
              <a:buFontTx/>
              <a:buNone/>
            </a:pPr>
            <a:endParaRPr lang="it-IT" sz="3600" b="1" smtClean="0">
              <a:solidFill>
                <a:srgbClr val="FFFF00"/>
              </a:solidFill>
            </a:endParaRPr>
          </a:p>
          <a:p>
            <a:r>
              <a:rPr lang="it-IT" sz="3600" b="1" smtClean="0">
                <a:solidFill>
                  <a:srgbClr val="FFFF00"/>
                </a:solidFill>
              </a:rPr>
              <a:t>RIFLESSO MIOTATICO INVERSO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619250" y="836613"/>
            <a:ext cx="6121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chemeClr val="bg1"/>
                </a:solidFill>
              </a:rPr>
              <a:t>Specifiche attività riflesse consentono di controllare continuamente la</a:t>
            </a:r>
          </a:p>
          <a:p>
            <a:pPr algn="ctr"/>
            <a:r>
              <a:rPr lang="it-IT" sz="4000" b="1">
                <a:solidFill>
                  <a:schemeClr val="bg1"/>
                </a:solidFill>
              </a:rPr>
              <a:t>lunghezza e la tensione muscolare:</a:t>
            </a:r>
          </a:p>
          <a:p>
            <a:pPr lvl="1" algn="ctr">
              <a:buFontTx/>
              <a:buChar char="•"/>
            </a:pPr>
            <a:r>
              <a:rPr lang="it-IT" sz="4000" b="1">
                <a:solidFill>
                  <a:srgbClr val="FFFF00"/>
                </a:solidFill>
              </a:rPr>
              <a:t>il riflesso miotatico</a:t>
            </a:r>
          </a:p>
          <a:p>
            <a:pPr algn="ctr">
              <a:buFontTx/>
              <a:buChar char="•"/>
            </a:pPr>
            <a:r>
              <a:rPr lang="it-IT" sz="4000" b="1">
                <a:solidFill>
                  <a:srgbClr val="FFFF00"/>
                </a:solidFill>
              </a:rPr>
              <a:t>il riflesso miotatico inverso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74713"/>
          </a:xfrm>
        </p:spPr>
        <p:txBody>
          <a:bodyPr/>
          <a:lstStyle/>
          <a:p>
            <a:r>
              <a:rPr lang="it-IT" sz="4000" b="1" smtClean="0">
                <a:solidFill>
                  <a:srgbClr val="FFFF00"/>
                </a:solidFill>
              </a:rPr>
              <a:t>RIFLESSO MIOTATICO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7772400" cy="3671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</a:rPr>
              <a:t>Riflesso monosinaptico molto rapido</a:t>
            </a:r>
          </a:p>
          <a:p>
            <a:pPr>
              <a:lnSpc>
                <a:spcPct val="90000"/>
              </a:lnSpc>
            </a:pPr>
            <a:r>
              <a:rPr lang="it-IT" sz="2400" smtClean="0">
                <a:solidFill>
                  <a:schemeClr val="bg1"/>
                </a:solidFill>
              </a:rPr>
              <a:t>E’ generato da uno stiramento del muscolo (“riflesso da stiramento”):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cs typeface="Times New Roman" pitchFamily="18" charset="0"/>
              </a:rPr>
              <a:t>»	</a:t>
            </a:r>
            <a:r>
              <a:rPr lang="it-IT" sz="2400" smtClean="0">
                <a:solidFill>
                  <a:schemeClr val="bg1"/>
                </a:solidFill>
              </a:rPr>
              <a:t>corregge errori durante la esecuzione di movimenti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cs typeface="Times New Roman" pitchFamily="18" charset="0"/>
              </a:rPr>
              <a:t>»	</a:t>
            </a:r>
            <a:r>
              <a:rPr lang="it-IT" sz="2400" smtClean="0">
                <a:solidFill>
                  <a:schemeClr val="bg1"/>
                </a:solidFill>
              </a:rPr>
              <a:t>mantiene il tono muscolare (forza con la quale i muscoli si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smtClean="0">
                <a:solidFill>
                  <a:schemeClr val="bg1"/>
                </a:solidFill>
              </a:rPr>
              <a:t>	oppongono allo stiramento)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  <a:cs typeface="Times New Roman" pitchFamily="18" charset="0"/>
              </a:rPr>
              <a:t>»	</a:t>
            </a:r>
            <a:r>
              <a:rPr lang="it-IT" sz="2400" smtClean="0">
                <a:solidFill>
                  <a:schemeClr val="bg1"/>
                </a:solidFill>
              </a:rPr>
              <a:t>mantiene la postura opponendosi alla forza di gravità</a:t>
            </a:r>
          </a:p>
          <a:p>
            <a:pPr>
              <a:lnSpc>
                <a:spcPct val="90000"/>
              </a:lnSpc>
            </a:pPr>
            <a:endParaRPr lang="it-IT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it-IT" sz="2400" smtClean="0">
              <a:solidFill>
                <a:schemeClr val="bg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508625" y="5445125"/>
            <a:ext cx="3455988" cy="1412875"/>
          </a:xfrm>
          <a:prstGeom prst="rect">
            <a:avLst/>
          </a:prstGeom>
          <a:solidFill>
            <a:srgbClr val="000066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1">
                <a:solidFill>
                  <a:srgbClr val="66FF33"/>
                </a:solidFill>
              </a:rPr>
              <a:t>Annulla le variazioni di</a:t>
            </a:r>
          </a:p>
          <a:p>
            <a:pPr algn="ctr"/>
            <a:r>
              <a:rPr lang="it-IT" sz="1800" b="1">
                <a:solidFill>
                  <a:srgbClr val="66FF33"/>
                </a:solidFill>
              </a:rPr>
              <a:t>lunghezza del muscolo</a:t>
            </a:r>
          </a:p>
          <a:p>
            <a:pPr algn="ctr"/>
            <a:r>
              <a:rPr lang="it-IT" sz="1800" b="1">
                <a:solidFill>
                  <a:srgbClr val="66FF33"/>
                </a:solidFill>
              </a:rPr>
              <a:t> determinate</a:t>
            </a:r>
          </a:p>
          <a:p>
            <a:pPr algn="ctr"/>
            <a:r>
              <a:rPr lang="it-IT" sz="1800" b="1">
                <a:solidFill>
                  <a:srgbClr val="66FF33"/>
                </a:solidFill>
              </a:rPr>
              <a:t>da variazioni del carico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rgbClr val="FFFF00"/>
                </a:solidFill>
              </a:rPr>
              <a:t>RIFLESSO MIOTATICO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it-IT" b="1" smtClean="0">
                <a:solidFill>
                  <a:srgbClr val="66FF33"/>
                </a:solidFill>
              </a:rPr>
              <a:t>Risposta riflessa</a:t>
            </a:r>
          </a:p>
          <a:p>
            <a:pPr algn="ctr"/>
            <a:r>
              <a:rPr lang="it-IT" b="1" smtClean="0">
                <a:solidFill>
                  <a:schemeClr val="bg1"/>
                </a:solidFill>
              </a:rPr>
              <a:t>contrazione dei muscoli agonisti e sinergici (fibre afferenti di tipo Ia)</a:t>
            </a:r>
          </a:p>
          <a:p>
            <a:pPr algn="ctr"/>
            <a:r>
              <a:rPr lang="it-IT" b="1" smtClean="0">
                <a:solidFill>
                  <a:schemeClr val="bg1"/>
                </a:solidFill>
              </a:rPr>
              <a:t>rilassamento dei muscoli antagonisti (meccanismo di inibizione reciproca – fibre afferenti di tipo II)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-117475"/>
            <a:ext cx="9879013" cy="70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chemeClr val="bg1"/>
                </a:solidFill>
              </a:rPr>
              <a:t>RIFLESSO MIOTATICO INVERSO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4114800"/>
          </a:xfrm>
          <a:solidFill>
            <a:srgbClr val="000066"/>
          </a:solidFill>
        </p:spPr>
        <p:txBody>
          <a:bodyPr/>
          <a:lstStyle/>
          <a:p>
            <a:r>
              <a:rPr lang="it-IT" sz="2800" b="1" smtClean="0">
                <a:solidFill>
                  <a:srgbClr val="FFFF00"/>
                </a:solidFill>
              </a:rPr>
              <a:t>Mantiene una tensione costante a livello delle strutture tendinee (fibre afferenti di tipo Ib </a:t>
            </a:r>
            <a:r>
              <a:rPr lang="it-IT" sz="2800" b="1" smtClean="0">
                <a:solidFill>
                  <a:srgbClr val="FFFF00"/>
                </a:solidFill>
                <a:cs typeface="Times New Roman" pitchFamily="18" charset="0"/>
              </a:rPr>
              <a:t>→ </a:t>
            </a:r>
            <a:r>
              <a:rPr lang="it-IT" sz="2800" b="1" smtClean="0">
                <a:solidFill>
                  <a:srgbClr val="FFFF00"/>
                </a:solidFill>
              </a:rPr>
              <a:t>interneurone inibitorio dei MN alfa)</a:t>
            </a:r>
          </a:p>
          <a:p>
            <a:r>
              <a:rPr lang="it-IT" sz="2800" b="1" smtClean="0">
                <a:solidFill>
                  <a:srgbClr val="FFFF00"/>
                </a:solidFill>
              </a:rPr>
              <a:t>Diventa dominante sul riflesso miotatico solo quando la tensione meccanica tendinea è eccesiva</a:t>
            </a:r>
          </a:p>
          <a:p>
            <a:r>
              <a:rPr lang="it-IT" sz="2800" b="1" smtClean="0">
                <a:solidFill>
                  <a:srgbClr val="FFFF00"/>
                </a:solidFill>
              </a:rPr>
              <a:t>Significato di protezione da potenziali lesioni muscolari e tendinee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rgbClr val="FFFF00"/>
                </a:solidFill>
              </a:rPr>
              <a:t>RIFLESSI POLISINAPTICI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mtClean="0">
                <a:solidFill>
                  <a:schemeClr val="bg1"/>
                </a:solidFill>
              </a:rPr>
              <a:t>Se tra la fibra afferente e quella efferente è interposto un interneurone si dice che il circuito è polisinaptico</a:t>
            </a:r>
          </a:p>
          <a:p>
            <a:r>
              <a:rPr lang="it-IT" smtClean="0">
                <a:solidFill>
                  <a:schemeClr val="bg1"/>
                </a:solidFill>
              </a:rPr>
              <a:t>La presenza di una struttura interposta tra le due fibre è molto importante in quanto l’informazione in entrata potrà essere modulata a livello dell’interneurone sia in senso eccitatorio sia in senso inibitorio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chemeClr val="bg1"/>
                </a:solidFill>
              </a:rPr>
              <a:t>TIPI DI INIBIZIONE RIFLESSA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sz="2400" b="1" smtClean="0">
                <a:solidFill>
                  <a:srgbClr val="FFFF00"/>
                </a:solidFill>
              </a:rPr>
              <a:t>Inibizione postsinaptica</a:t>
            </a:r>
            <a:r>
              <a:rPr lang="it-IT" sz="2400" b="1" smtClean="0">
                <a:solidFill>
                  <a:schemeClr val="bg1"/>
                </a:solidFill>
              </a:rPr>
              <a:t> (è inibita la genesi di PPSE):</a:t>
            </a:r>
          </a:p>
          <a:p>
            <a:pPr algn="ctr">
              <a:lnSpc>
                <a:spcPct val="90000"/>
              </a:lnSpc>
            </a:pPr>
            <a:r>
              <a:rPr lang="it-IT" sz="2400" b="1" smtClean="0">
                <a:solidFill>
                  <a:schemeClr val="bg1"/>
                </a:solidFill>
              </a:rPr>
              <a:t>convergenza sullo stesso neurone effenete di due vie nervose, una eccitatoria ed una inibitoria</a:t>
            </a:r>
          </a:p>
          <a:p>
            <a:pPr algn="ctr">
              <a:lnSpc>
                <a:spcPct val="90000"/>
              </a:lnSpc>
            </a:pPr>
            <a:r>
              <a:rPr lang="it-IT" sz="2400" b="1" smtClean="0">
                <a:solidFill>
                  <a:schemeClr val="bg1"/>
                </a:solidFill>
              </a:rPr>
              <a:t>divergenza di una stessa via nervosa afferente con effetti opposti su neuroni efferenti distinti</a:t>
            </a:r>
          </a:p>
          <a:p>
            <a:pPr algn="ctr">
              <a:lnSpc>
                <a:spcPct val="90000"/>
              </a:lnSpc>
            </a:pPr>
            <a:endParaRPr lang="it-IT" sz="2400" b="1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400" b="1" smtClean="0">
                <a:solidFill>
                  <a:srgbClr val="FFFF00"/>
                </a:solidFill>
              </a:rPr>
              <a:t>Inibizione presinaptica</a:t>
            </a:r>
            <a:r>
              <a:rPr lang="it-IT" sz="2400" b="1" smtClean="0">
                <a:solidFill>
                  <a:schemeClr val="bg1"/>
                </a:solidFill>
              </a:rPr>
              <a:t>: è inibita la liberazione di neurotrasmettitore eccitatorio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it-IT" sz="24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TONO MUSCOLARE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it-IT" sz="2800" b="1" smtClean="0">
                <a:solidFill>
                  <a:srgbClr val="66FF33"/>
                </a:solidFill>
              </a:rPr>
              <a:t>Definizione</a:t>
            </a:r>
          </a:p>
          <a:p>
            <a:pPr algn="ctr" eaLnBrk="1" hangingPunct="1">
              <a:buFontTx/>
              <a:buNone/>
            </a:pPr>
            <a:r>
              <a:rPr lang="it-IT" sz="2800" smtClean="0"/>
              <a:t> </a:t>
            </a:r>
            <a:r>
              <a:rPr lang="it-IT" sz="2800" smtClean="0">
                <a:solidFill>
                  <a:schemeClr val="bg1"/>
                </a:solidFill>
              </a:rPr>
              <a:t>Forza con la quale un muscolo  resiste allo stiramento passivo</a:t>
            </a:r>
          </a:p>
          <a:p>
            <a:pPr algn="ctr" eaLnBrk="1" hangingPunct="1">
              <a:buFontTx/>
              <a:buNone/>
            </a:pPr>
            <a:endParaRPr lang="it-IT" sz="2800" smtClean="0"/>
          </a:p>
          <a:p>
            <a:pPr algn="ctr" eaLnBrk="1" hangingPunct="1">
              <a:buFontTx/>
              <a:buNone/>
            </a:pPr>
            <a:r>
              <a:rPr lang="it-IT" sz="2800" b="1" smtClean="0">
                <a:solidFill>
                  <a:srgbClr val="66FF33"/>
                </a:solidFill>
              </a:rPr>
              <a:t>Funzioni</a:t>
            </a:r>
          </a:p>
          <a:p>
            <a:pPr algn="ctr" eaLnBrk="1" hangingPunct="1">
              <a:buFontTx/>
              <a:buNone/>
            </a:pPr>
            <a:r>
              <a:rPr lang="it-IT" sz="2800" smtClean="0">
                <a:solidFill>
                  <a:schemeClr val="bg1"/>
                </a:solidFill>
              </a:rPr>
              <a:t> Mantenimento della postura</a:t>
            </a:r>
          </a:p>
          <a:p>
            <a:pPr algn="ctr" eaLnBrk="1" hangingPunct="1">
              <a:buFontTx/>
              <a:buNone/>
            </a:pPr>
            <a:r>
              <a:rPr lang="it-IT" sz="2800" smtClean="0">
                <a:solidFill>
                  <a:schemeClr val="bg1"/>
                </a:solidFill>
              </a:rPr>
              <a:t> Immagazzinamento di energia</a:t>
            </a:r>
          </a:p>
          <a:p>
            <a:pPr algn="ctr" eaLnBrk="1" hangingPunct="1">
              <a:buFontTx/>
              <a:buNone/>
            </a:pPr>
            <a:r>
              <a:rPr lang="it-IT" sz="2800" smtClean="0">
                <a:solidFill>
                  <a:schemeClr val="bg1"/>
                </a:solidFill>
              </a:rPr>
              <a:t>Fluidità del movimento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Alterazioni del tono muscolare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solidFill>
                  <a:srgbClr val="66FF33"/>
                </a:solidFill>
              </a:rPr>
              <a:t>Ipertonia piramidale o spasticità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cerebrale  (AASS in flessione, AAII in estensione)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chemeClr val="bg1"/>
                </a:solidFill>
              </a:rPr>
              <a:t>spinale (AASS in flessione, AAII in flessione o in estensione)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solidFill>
                  <a:srgbClr val="66FF33"/>
                </a:solidFill>
              </a:rPr>
              <a:t>Ipertonia extrapiramidale o rigidità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b="1" smtClean="0">
                <a:solidFill>
                  <a:srgbClr val="66FF33"/>
                </a:solidFill>
              </a:rPr>
              <a:t>Ipotonia o flaccidità </a:t>
            </a:r>
            <a:r>
              <a:rPr lang="it-IT" smtClean="0">
                <a:solidFill>
                  <a:schemeClr val="bg1"/>
                </a:solidFill>
              </a:rPr>
              <a:t>(sindrome del motoneurone inferiore)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2"/>
          <p:cNvGraphicFramePr>
            <a:graphicFrameLocks/>
          </p:cNvGraphicFramePr>
          <p:nvPr>
            <p:ph type="dgm" idx="4294967295"/>
          </p:nvPr>
        </p:nvGraphicFramePr>
        <p:xfrm>
          <a:off x="539750" y="476250"/>
          <a:ext cx="8353425" cy="60213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FF00"/>
                </a:solidFill>
                <a:latin typeface="Tahoma" pitchFamily="34" charset="0"/>
              </a:rPr>
              <a:t>Sindrome del Motoneurone Superiore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3180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sz="2400" b="1" smtClean="0">
                <a:solidFill>
                  <a:srgbClr val="00CC00"/>
                </a:solidFill>
                <a:latin typeface="Times-Roman" charset="0"/>
              </a:rPr>
              <a:t>CAUSE:</a:t>
            </a:r>
          </a:p>
          <a:p>
            <a:pPr eaLnBrk="1" hangingPunct="1">
              <a:defRPr/>
            </a:pPr>
            <a:endParaRPr lang="it-IT" sz="1200" b="1" smtClean="0">
              <a:solidFill>
                <a:srgbClr val="FFFF00"/>
              </a:solidFill>
              <a:latin typeface="Times-Roman" charset="0"/>
            </a:endParaRPr>
          </a:p>
          <a:p>
            <a:pPr eaLnBrk="1" hangingPunct="1"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Vascolari (Ictus)</a:t>
            </a:r>
          </a:p>
          <a:p>
            <a:pPr eaLnBrk="1" hangingPunct="1">
              <a:defRPr/>
            </a:pPr>
            <a:endParaRPr lang="it-IT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  <a:p>
            <a:pPr eaLnBrk="1" hangingPunct="1"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Anossia</a:t>
            </a:r>
          </a:p>
          <a:p>
            <a:pPr eaLnBrk="1" hangingPunct="1">
              <a:defRPr/>
            </a:pPr>
            <a:endParaRPr lang="it-IT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  <a:p>
            <a:pPr eaLnBrk="1" hangingPunct="1"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Paralisi Cerebrale Infantile</a:t>
            </a:r>
          </a:p>
          <a:p>
            <a:pPr eaLnBrk="1" hangingPunct="1">
              <a:defRPr/>
            </a:pPr>
            <a:endParaRPr lang="it-IT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  <a:p>
            <a:pPr eaLnBrk="1" hangingPunct="1"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Malattie Demielinizzanti (SM)</a:t>
            </a:r>
          </a:p>
          <a:p>
            <a:pPr eaLnBrk="1" hangingPunct="1">
              <a:defRPr/>
            </a:pPr>
            <a:endParaRPr lang="it-IT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  <a:p>
            <a:pPr eaLnBrk="1" hangingPunct="1"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Lesioni traumatiche (encefalo, midollo spinale) </a:t>
            </a:r>
          </a:p>
          <a:p>
            <a:pPr eaLnBrk="1" hangingPunct="1">
              <a:defRPr/>
            </a:pPr>
            <a:endParaRPr lang="it-IT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Roman" charset="0"/>
            </a:endParaRPr>
          </a:p>
          <a:p>
            <a:pPr eaLnBrk="1" hangingPunct="1"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Roman" charset="0"/>
              </a:rPr>
              <a:t>Processi degenerativi  (SLA)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981200"/>
            <a:ext cx="3276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it-IT" sz="2400" b="1" smtClean="0">
                <a:solidFill>
                  <a:srgbClr val="00CC00"/>
                </a:solidFill>
              </a:rPr>
              <a:t>LESIONI: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it-IT" sz="1200" b="1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smtClean="0">
                <a:solidFill>
                  <a:srgbClr val="FFFF00"/>
                </a:solidFill>
              </a:rPr>
              <a:t> </a:t>
            </a: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Corticali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it-IT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Sotto-corticali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it-IT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Tronco-encefaliche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it-IT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Midollari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14400" y="381000"/>
            <a:ext cx="7772400" cy="1295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3200" b="1">
                <a:solidFill>
                  <a:srgbClr val="FFFF00"/>
                </a:solidFill>
                <a:latin typeface="Tahoma" pitchFamily="34" charset="0"/>
              </a:rPr>
              <a:t>Sindrome del Motoneurone Superiore</a:t>
            </a:r>
            <a:endParaRPr lang="it-IT" sz="36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33400" y="2362200"/>
            <a:ext cx="3819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600" b="1">
                <a:solidFill>
                  <a:srgbClr val="00CC00"/>
                </a:solidFill>
              </a:rPr>
              <a:t>Fenomeni “negativi”</a:t>
            </a:r>
            <a:r>
              <a:rPr lang="it-IT" sz="2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it-IT" sz="2600" b="1"/>
          </a:p>
          <a:p>
            <a:pPr marL="342900" indent="-342900">
              <a:spcBef>
                <a:spcPct val="20000"/>
              </a:spcBef>
              <a:defRPr/>
            </a:pPr>
            <a:endParaRPr lang="it-IT" sz="800" b="1"/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/>
              <a:t>	</a:t>
            </a:r>
            <a:r>
              <a:rPr lang="it-IT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it-IT" sz="2200" b="1">
                <a:solidFill>
                  <a:schemeClr val="bg1"/>
                </a:solidFill>
              </a:rPr>
              <a:t>Ipostenia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1200" b="1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	- Faticabilità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it-IT" sz="1200" b="1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	- Ridotto reclutamento di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       Unità Motorie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it-IT" sz="1200" b="1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	- Ridotta destrezza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       (movimenti fini)</a:t>
            </a:r>
            <a:endParaRPr lang="it-IT" sz="2200" b="1">
              <a:solidFill>
                <a:srgbClr val="FFFF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791075" y="2362200"/>
            <a:ext cx="38195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600" b="1">
                <a:solidFill>
                  <a:srgbClr val="00CC00"/>
                </a:solidFill>
              </a:rPr>
              <a:t>Fenomeni “positivi”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it-IT" sz="800" b="1">
              <a:solidFill>
                <a:srgbClr val="00CC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/>
              <a:t>	</a:t>
            </a:r>
            <a:r>
              <a:rPr lang="it-IT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it-IT" sz="2200" b="1">
                <a:solidFill>
                  <a:schemeClr val="bg1"/>
                </a:solidFill>
              </a:rPr>
              <a:t>Aumento del tono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	- Aumento dei riflessi da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       stiramento “fasici”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	- Clono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	- Spasmi flesso-estensori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	- Alterazione riflessi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       cutanei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	- Riflesso di Babinski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200" b="1">
                <a:solidFill>
                  <a:schemeClr val="bg1"/>
                </a:solidFill>
              </a:rPr>
              <a:t>	- Co-contrazione/Distonia</a:t>
            </a:r>
            <a:endParaRPr lang="it-IT" sz="2200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FF00"/>
                </a:solidFill>
                <a:latin typeface="Tahoma" pitchFamily="34" charset="0"/>
              </a:rPr>
              <a:t>Sindrome del Motoneurone Superiore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60575"/>
            <a:ext cx="8001000" cy="39592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" charset="0"/>
              </a:rPr>
              <a:t>Il quadro clinico specifico che risulta dalla lesione del MNS dipende da molti fattori: </a:t>
            </a:r>
          </a:p>
          <a:p>
            <a:pPr eaLnBrk="1" hangingPunct="1"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" charset="0"/>
              </a:rPr>
              <a:t>sede della lesione</a:t>
            </a:r>
            <a:endParaRPr lang="it-I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-Bold" charset="0"/>
            </a:endParaRPr>
          </a:p>
          <a:p>
            <a:pPr eaLnBrk="1" hangingPunct="1"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" charset="0"/>
              </a:rPr>
              <a:t>estensione della lesione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" charset="0"/>
              </a:rPr>
              <a:t> </a:t>
            </a:r>
          </a:p>
          <a:p>
            <a:pPr eaLnBrk="1" hangingPunct="1">
              <a:defRPr/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-Bold" charset="0"/>
              </a:rPr>
              <a:t>intervallo temporale </a:t>
            </a:r>
            <a:r>
              <a:rPr lang="it-IT" b="1" dirty="0" smtClean="0">
                <a:solidFill>
                  <a:srgbClr val="000000"/>
                </a:solidFill>
                <a:latin typeface="Times-Bold" charset="0"/>
              </a:rPr>
              <a:t>  </a:t>
            </a:r>
          </a:p>
          <a:p>
            <a:pPr eaLnBrk="1" hangingPunct="1">
              <a:defRPr/>
            </a:pPr>
            <a:endParaRPr lang="it-IT" sz="2000" b="1" dirty="0" smtClean="0">
              <a:solidFill>
                <a:srgbClr val="000000"/>
              </a:solidFill>
              <a:latin typeface="Times-Bold" charset="0"/>
            </a:endParaRPr>
          </a:p>
          <a:p>
            <a:pPr algn="ctr" eaLnBrk="1" hangingPunct="1">
              <a:buFontTx/>
              <a:buNone/>
              <a:defRPr/>
            </a:pPr>
            <a:endParaRPr lang="it-IT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FF00"/>
                </a:solidFill>
                <a:latin typeface="Tahoma" pitchFamily="34" charset="0"/>
              </a:rPr>
              <a:t>Sindrome del Motoneurone Superiore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segni positivi e negativi della sindrome del MNS hanno una varia origine fisiopatologica, ma tutti contribuiscono alla </a:t>
            </a:r>
            <a:r>
              <a:rPr lang="it-IT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compromissione funzionale</a:t>
            </a:r>
            <a:r>
              <a:rPr lang="it-IT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causando una contrazione muscolare inappropriata e riducendo la capacità di movimento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rgbClr val="FFFF00"/>
                </a:solidFill>
                <a:latin typeface="Tahoma" pitchFamily="34" charset="0"/>
              </a:rPr>
              <a:t>Eccessiva ed inappropriata contrazione muscolare nella sindrome del MNS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Spontanea/continua  </a:t>
            </a:r>
            <a:r>
              <a:rPr lang="it-IT" sz="2400" b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</a:t>
            </a: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it-IT" sz="2400" b="1" smtClean="0">
                <a:solidFill>
                  <a:srgbClr val="00CC00"/>
                </a:solidFill>
              </a:rPr>
              <a:t>DISTONIA SPASTICA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b="1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Indotta in via riflessa </a:t>
            </a: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stiramento muscolare, stimolazione</a:t>
            </a: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nocicettiva) </a:t>
            </a:r>
            <a:r>
              <a:rPr lang="it-IT" sz="2400" b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 </a:t>
            </a:r>
            <a:r>
              <a:rPr lang="it-IT" sz="2400" b="1" smtClean="0">
                <a:solidFill>
                  <a:srgbClr val="00CC00"/>
                </a:solidFill>
                <a:sym typeface="Symbol" pitchFamily="18" charset="2"/>
              </a:rPr>
              <a:t>SPASTICITA’</a:t>
            </a:r>
            <a:endParaRPr lang="it-IT" sz="2400" b="1" smtClean="0">
              <a:solidFill>
                <a:srgbClr val="00CC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2400" b="1" smtClean="0">
              <a:solidFill>
                <a:srgbClr val="00CC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Indotta dal movimento attivo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Localmente</a:t>
            </a: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	 </a:t>
            </a:r>
            <a:r>
              <a:rPr lang="it-IT" sz="2000" b="1" smtClean="0">
                <a:solidFill>
                  <a:srgbClr val="00CC00"/>
                </a:solidFill>
                <a:sym typeface="Symbol" pitchFamily="18" charset="2"/>
              </a:rPr>
              <a:t></a:t>
            </a:r>
            <a:r>
              <a:rPr lang="it-IT" sz="2000" b="1" smtClean="0">
                <a:solidFill>
                  <a:srgbClr val="00CC00"/>
                </a:solidFill>
              </a:rPr>
              <a:t>  CO-CONTRAZIONE</a:t>
            </a:r>
            <a:r>
              <a:rPr lang="it-IT" sz="2000" b="1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chemeClr val="bg1"/>
                </a:solidFill>
              </a:rPr>
              <a:t>Regionalmente  </a:t>
            </a:r>
            <a:r>
              <a:rPr lang="it-IT" sz="2000" b="1" smtClean="0">
                <a:solidFill>
                  <a:srgbClr val="00CC00"/>
                </a:solidFill>
                <a:sym typeface="Symbol" pitchFamily="18" charset="2"/>
              </a:rPr>
              <a:t></a:t>
            </a:r>
            <a:r>
              <a:rPr lang="it-IT" sz="2000" b="1" smtClean="0">
                <a:solidFill>
                  <a:srgbClr val="00CC00"/>
                </a:solidFill>
              </a:rPr>
              <a:t>  REAZIONE POSITIVA DI SOSTEGNO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chemeClr val="bg1"/>
                </a:solidFill>
              </a:rPr>
              <a:t>A distanza</a:t>
            </a:r>
            <a:r>
              <a:rPr lang="it-IT" sz="2000" b="1" smtClean="0">
                <a:solidFill>
                  <a:schemeClr val="bg1"/>
                </a:solidFill>
              </a:rPr>
              <a:t> 	  </a:t>
            </a:r>
            <a:r>
              <a:rPr lang="it-IT" sz="2000" b="1" smtClean="0">
                <a:solidFill>
                  <a:srgbClr val="00CC00"/>
                </a:solidFill>
                <a:sym typeface="Symbol" pitchFamily="18" charset="2"/>
              </a:rPr>
              <a:t></a:t>
            </a:r>
            <a:r>
              <a:rPr lang="it-IT" sz="2000" b="1" smtClean="0">
                <a:solidFill>
                  <a:srgbClr val="00CC00"/>
                </a:solidFill>
              </a:rPr>
              <a:t>  REAZIONE ASSOCIATA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7013" cy="1679575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  <a:t>Spasticità </a:t>
            </a:r>
            <a:b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it-IT" sz="3200" b="1" smtClean="0">
                <a:solidFill>
                  <a:srgbClr val="FFFF00"/>
                </a:solidFill>
                <a:latin typeface="Tahoma" pitchFamily="34" charset="0"/>
              </a:rPr>
              <a:t>Alterazione del riflesso da stiramento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2636838"/>
            <a:ext cx="4114800" cy="3535362"/>
          </a:xfr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risposta EMG tonica (a lunga-latenza) mostra un comportamento velocità-dipendente </a:t>
            </a:r>
            <a:br>
              <a:rPr 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si protrae per tutto l’arco del movimento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3587750" cy="263683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29075"/>
            <a:ext cx="4343400" cy="22193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  <a:t>Controllo sovraspinale delle attività riflesse</a:t>
            </a:r>
            <a:r>
              <a:rPr lang="it-IT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sz="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alterazioni funzionali dei circuiti spinali che modulano il riflesso da stiramento si verificano in seguito a lesioni del: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9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Tratto Reticolospinale Dorsale (TRD)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Tratto Reticolospinale Mediale (TRM)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Tratto VestiboloSpinale (TVS)</a:t>
            </a:r>
            <a:r>
              <a:rPr lang="it-IT" sz="1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193925"/>
            <a:ext cx="3810000" cy="3687763"/>
          </a:xfrm>
          <a:noFill/>
          <a:ln w="19050">
            <a:solidFill>
              <a:srgbClr val="FFFF00"/>
            </a:solidFill>
          </a:ln>
        </p:spPr>
      </p:pic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5943600" y="60198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 i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Sheean et al. 1995</a:t>
            </a:r>
          </a:p>
        </p:txBody>
      </p:sp>
    </p:spTree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  <a:t>Controllo sovraspinale delle attività riflesse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4267200" cy="4114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Il controllo del riflesso da stiramento è dovuto all’equilibrio funzionale tra le vie discendenti inibitorie (TRD) e facilitatorie (TRM – TVS)</a:t>
            </a:r>
          </a:p>
          <a:p>
            <a:pPr eaLnBrk="1" hangingPunct="1">
              <a:lnSpc>
                <a:spcPct val="130000"/>
              </a:lnSpc>
              <a:buFontTx/>
              <a:buNone/>
              <a:defRPr/>
            </a:pPr>
            <a:endParaRPr lang="it-IT" sz="8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it-IT" sz="20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La corteccia cerebrale controlla direttamente solo i sistemi inibitori (TRD)</a:t>
            </a:r>
            <a:endParaRPr lang="it-IT" sz="800" b="1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193925"/>
            <a:ext cx="3810000" cy="3687763"/>
          </a:xfrm>
          <a:noFill/>
          <a:ln w="19050">
            <a:solidFill>
              <a:srgbClr val="FFFF00"/>
            </a:solidFill>
          </a:ln>
        </p:spPr>
      </p:pic>
    </p:spTree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  <a:t>Il riflesso da stiramento spastico</a:t>
            </a:r>
            <a:endParaRPr lang="it-IT" sz="4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it-IT" sz="2400" b="1" smtClean="0">
                <a:solidFill>
                  <a:schemeClr val="bg1"/>
                </a:solidFill>
                <a:cs typeface="Times New Roman" pitchFamily="18" charset="0"/>
              </a:rPr>
              <a:t>E’ assente nei soggetti normali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it-IT" sz="2400" b="1" smtClean="0">
                <a:solidFill>
                  <a:schemeClr val="bg1"/>
                </a:solidFill>
                <a:cs typeface="Times New Roman" pitchFamily="18" charset="0"/>
              </a:rPr>
              <a:t>E’ assente nei pazienti con sindrome del MNS non affetti da spasticità 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it-IT" sz="2400" b="1" smtClean="0">
                <a:solidFill>
                  <a:schemeClr val="bg1"/>
                </a:solidFill>
                <a:cs typeface="Times New Roman" pitchFamily="18" charset="0"/>
              </a:rPr>
              <a:t>E’ presente nei pazienti spastici ma solo in relazione allo stiramento dinamico (non durante il mantenimento statico dell’allungamento muscolare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258888" y="981075"/>
            <a:ext cx="72009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chemeClr val="bg1"/>
                </a:solidFill>
              </a:rPr>
              <a:t>Durante l’esecuzione di un qualsiasi movimento è fondamentale</a:t>
            </a:r>
          </a:p>
          <a:p>
            <a:pPr algn="ctr"/>
            <a:r>
              <a:rPr lang="it-IT" sz="4000" b="1">
                <a:solidFill>
                  <a:schemeClr val="bg1"/>
                </a:solidFill>
              </a:rPr>
              <a:t>avere informazioni sullo stato del muscolo:</a:t>
            </a:r>
          </a:p>
          <a:p>
            <a:pPr algn="ctr">
              <a:buFontTx/>
              <a:buChar char="•"/>
            </a:pPr>
            <a:r>
              <a:rPr lang="it-IT" sz="4000" b="1">
                <a:solidFill>
                  <a:srgbClr val="FFFF00"/>
                </a:solidFill>
              </a:rPr>
              <a:t>lunghezza delle fibre muscolari</a:t>
            </a:r>
          </a:p>
          <a:p>
            <a:pPr algn="ctr">
              <a:buFontTx/>
              <a:buChar char="•"/>
            </a:pPr>
            <a:r>
              <a:rPr lang="it-IT" sz="4000" b="1">
                <a:solidFill>
                  <a:srgbClr val="FFFF00"/>
                </a:solidFill>
              </a:rPr>
              <a:t>tensione (forza) sviluppata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  <a:t>Il riflesso da stiramento spastico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it-IT" sz="1000" b="1" smtClean="0">
              <a:solidFill>
                <a:schemeClr val="bg1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Non vi è alcuna evidenza a favore dell’ipotesi di un aumentato drive fusi-motorio alle afferenze fusali</a:t>
            </a:r>
            <a:endParaRPr lang="it-IT" sz="1000" b="1" i="1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Gli 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-motoneuroni non sono </a:t>
            </a:r>
            <a:r>
              <a:rPr lang="it-IT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‘</a:t>
            </a:r>
            <a:r>
              <a:rPr lang="it-IT" sz="2400" b="1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intrinsicamente’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 più eccitabili</a:t>
            </a:r>
            <a:endParaRPr lang="it-IT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it-IT" sz="1000" b="1" smtClean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E’ probabile, perciò, che l’esaltazione del riflesso da stiramento dipenda da una </a:t>
            </a:r>
            <a:r>
              <a:rPr lang="it-IT" sz="2400" b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abnorme elaborazione delle informazioni afferenti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(in particolare, le afferenze Ia) a livello dei circuiti spinali</a:t>
            </a:r>
          </a:p>
        </p:txBody>
      </p:sp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Modificazioni dei Circuiti Spinali</a:t>
            </a:r>
            <a:endParaRPr lang="it-IT" sz="40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85800" y="197485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it-IT" sz="1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b="1" dirty="0">
                <a:solidFill>
                  <a:srgbClr val="FFFF00"/>
                </a:solidFill>
              </a:rPr>
              <a:t>Alterata Inibizione</a:t>
            </a:r>
            <a:endParaRPr lang="it-IT" sz="2000" b="1" dirty="0">
              <a:solidFill>
                <a:srgbClr val="FFFF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-MN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Inibizione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ostsinaptica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-MN 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Inibizione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presinaptica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Interneuroni eccitatori gruppo II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Alterata Eccitazione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Inibizione ‘reciproca’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Ia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Inibizione ‘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autogenetica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’ 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Ib</a:t>
            </a:r>
            <a:endPara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Inibizione ‘ricorrente’ (</a:t>
            </a:r>
            <a:r>
              <a:rPr lang="it-IT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Renshaw</a:t>
            </a:r>
            <a:r>
              <a:rPr lang="it-IT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pic>
        <p:nvPicPr>
          <p:cNvPr id="32772" name="Picture 5" descr="spas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038" y="1974850"/>
            <a:ext cx="3360737" cy="41148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562600" y="61722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Hultborn et al. 1989</a:t>
            </a:r>
          </a:p>
        </p:txBody>
      </p:sp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nibizione presinap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27288"/>
            <a:ext cx="2819400" cy="222091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3795" name="Picture 3" descr="Innervaz_reciproc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143000"/>
            <a:ext cx="3170238" cy="498316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3529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Inibizione pre-sinaptica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5435600" y="476250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FF00"/>
                </a:solidFill>
              </a:rPr>
              <a:t>Inibizione reciproca</a:t>
            </a:r>
          </a:p>
        </p:txBody>
      </p:sp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FF00"/>
                </a:solidFill>
              </a:rPr>
              <a:t>Inibizione Presinaptica</a:t>
            </a:r>
          </a:p>
        </p:txBody>
      </p:sp>
      <p:pic>
        <p:nvPicPr>
          <p:cNvPr id="34819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4419600" cy="20351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4820" name="Picture 13" descr="spast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505200"/>
            <a:ext cx="2652713" cy="30480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57200" y="1752600"/>
            <a:ext cx="3733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L’inibizione vibratoria del riflesso monosinaptico (H) è ridotta nei soggetti spastici.</a:t>
            </a:r>
            <a:endParaRPr lang="it-IT" sz="2200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86200" y="4816475"/>
            <a:ext cx="5029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La sottrazione dell’inibizione tonica presinaptica esalta l’attività delle sinapsi Ia e può contribuire alla spasticità (iperreflessia osteo-tendinea)</a:t>
            </a:r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Inibizione Reciproca Ia</a:t>
            </a:r>
            <a:r>
              <a:rPr lang="it-IT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5843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075" y="1905000"/>
            <a:ext cx="3768725" cy="214788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5844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91000"/>
            <a:ext cx="3810000" cy="2341563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28600" y="2057400"/>
            <a:ext cx="4572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L’inibizione reciproca del riflesso monosinaptico (H) durante la contrazione del muscolo antagonista è ridotta nei soggetti spastici </a:t>
            </a:r>
            <a:endParaRPr lang="it-IT" sz="2200"/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800600" y="4876800"/>
            <a:ext cx="3733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deficit dell’inibizione reciproca contribuisce verosimilmente ai fenomeni di   </a:t>
            </a:r>
            <a:r>
              <a:rPr lang="it-IT" sz="2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co-contrazione</a:t>
            </a:r>
            <a:endParaRPr lang="it-IT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Inibizione non-reciproca Ib</a:t>
            </a:r>
            <a:r>
              <a:rPr lang="it-IT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057400"/>
            <a:ext cx="2933700" cy="33528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2163763" cy="33528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11188" y="5715000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L’inibizione autogenetica è deficitaria nei soggetti spastici</a:t>
            </a:r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</a:rPr>
              <a:t>Altri Meccanismi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267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Modificazioni delle Unità Motorie</a:t>
            </a:r>
            <a:r>
              <a:rPr lang="it-IT" sz="28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lvl="1" eaLnBrk="1" hangingPunct="1">
              <a:defRPr/>
            </a:pPr>
            <a:r>
              <a:rPr lang="it-IT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“sprouting” collaterale</a:t>
            </a:r>
          </a:p>
          <a:p>
            <a:pPr lvl="1" eaLnBrk="1" hangingPunct="1">
              <a:defRPr/>
            </a:pPr>
            <a:r>
              <a:rPr lang="it-IT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degenerazione transinaptica</a:t>
            </a:r>
          </a:p>
          <a:p>
            <a:pPr lvl="1" eaLnBrk="1" hangingPunct="1">
              <a:defRPr/>
            </a:pPr>
            <a:r>
              <a:rPr lang="it-IT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accorciamento dei dendriti </a:t>
            </a:r>
          </a:p>
          <a:p>
            <a:pPr lvl="1" eaLnBrk="1" hangingPunct="1">
              <a:defRPr/>
            </a:pPr>
            <a:r>
              <a:rPr lang="it-IT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attivazione di sinapsi silenti</a:t>
            </a:r>
          </a:p>
          <a:p>
            <a:pPr lvl="1" eaLnBrk="1" hangingPunct="1">
              <a:defRPr/>
            </a:pPr>
            <a:r>
              <a:rPr lang="it-IT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supersensibilizzazione da 	denervazione</a:t>
            </a:r>
          </a:p>
          <a:p>
            <a:pPr eaLnBrk="1" hangingPunct="1">
              <a:defRPr/>
            </a:pPr>
            <a:endParaRPr lang="it-IT" sz="800" b="1" u="sng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it-IT" sz="12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Modificazioni della ‘stiffnes’ e delle proprietà muscolari </a:t>
            </a:r>
            <a:endParaRPr lang="it-IT" sz="2400" smtClean="0"/>
          </a:p>
        </p:txBody>
      </p:sp>
      <p:pic>
        <p:nvPicPr>
          <p:cNvPr id="37892" name="Picture 5" descr="FK-DU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2033588"/>
            <a:ext cx="3810000" cy="3605212"/>
          </a:xfrm>
          <a:solidFill>
            <a:schemeClr val="bg1"/>
          </a:solidFill>
          <a:ln w="19050">
            <a:solidFill>
              <a:srgbClr val="FFFF00"/>
            </a:solidFill>
          </a:ln>
        </p:spPr>
      </p:pic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</a:rPr>
              <a:t>Afferenze Periferiche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it-IT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it-IT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lesione del SNC causa non solo la compromissione del controllo riflesso ma anche una difettosa utilizzazione degli inputs afferenti</a:t>
            </a:r>
          </a:p>
          <a:p>
            <a:pPr eaLnBrk="1" hangingPunct="1">
              <a:defRPr/>
            </a:pPr>
            <a:endParaRPr lang="it-IT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6" name="Picture 8" descr="Dietz_schem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00275"/>
            <a:ext cx="4114800" cy="3211513"/>
          </a:xfrm>
          <a:noFill/>
          <a:ln w="19050">
            <a:solidFill>
              <a:srgbClr val="FFFF00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5508625" y="5661025"/>
            <a:ext cx="2663825" cy="5762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it-IT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Dietz</a:t>
            </a:r>
            <a:r>
              <a:rPr lang="it-IT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2003</a:t>
            </a:r>
          </a:p>
        </p:txBody>
      </p:sp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  <a:latin typeface="Tahoma" pitchFamily="34" charset="0"/>
              </a:rPr>
              <a:t>Afferenze Periferiche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20938"/>
            <a:ext cx="7772400" cy="3675062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b="1" smtClean="0">
                <a:solidFill>
                  <a:schemeClr val="bg1"/>
                </a:solidFill>
              </a:rPr>
              <a:t>La stimolazione propriocettiva ripetitiva (tramite mobilizzazione passiva) incrementa l’efficacia sinaptica della via corticospinale e modifica la rappresentazione corticale</a:t>
            </a:r>
            <a:r>
              <a:rPr lang="it-IT" b="1" smtClean="0">
                <a:solidFill>
                  <a:srgbClr val="FFFF00"/>
                </a:solidFill>
              </a:rPr>
              <a:t> </a:t>
            </a:r>
            <a:r>
              <a:rPr lang="it-IT" b="1" i="1" smtClean="0">
                <a:solidFill>
                  <a:srgbClr val="00FF00"/>
                </a:solidFill>
              </a:rPr>
              <a:t>(Lewis &amp; Byblow, 2004)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081088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FF00"/>
                </a:solidFill>
              </a:rPr>
              <a:t>Meccanismi fisiopatologici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smtClean="0">
                <a:solidFill>
                  <a:schemeClr val="bg1"/>
                </a:solidFill>
              </a:rPr>
              <a:t>Vie reticolo-spinali dorsali pontine e bulbari  e vie vestibolo-spinali</a:t>
            </a:r>
            <a:r>
              <a:rPr lang="it-IT" sz="2800" smtClean="0">
                <a:solidFill>
                  <a:srgbClr val="FFFF00"/>
                </a:solidFill>
              </a:rPr>
              <a:t> </a:t>
            </a:r>
            <a:r>
              <a:rPr lang="it-IT" sz="2800" b="1" smtClean="0">
                <a:solidFill>
                  <a:srgbClr val="00CC00"/>
                </a:solidFill>
              </a:rPr>
              <a:t>(facilitano il tono muscolare)</a:t>
            </a:r>
            <a:br>
              <a:rPr lang="it-IT" sz="2800" b="1" smtClean="0">
                <a:solidFill>
                  <a:srgbClr val="00CC00"/>
                </a:solidFill>
              </a:rPr>
            </a:br>
            <a:endParaRPr lang="it-IT" sz="2800" b="1" smtClean="0">
              <a:solidFill>
                <a:srgbClr val="00CC00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 smtClean="0">
                <a:solidFill>
                  <a:schemeClr val="bg1"/>
                </a:solidFill>
              </a:rPr>
              <a:t>Vie reticolo-spinali dorsali dalla formazione reticolare bulbare</a:t>
            </a:r>
            <a:r>
              <a:rPr lang="it-IT" sz="2800" smtClean="0">
                <a:solidFill>
                  <a:srgbClr val="FFFF00"/>
                </a:solidFill>
              </a:rPr>
              <a:t> </a:t>
            </a:r>
            <a:r>
              <a:rPr lang="it-IT" sz="2800" b="1" smtClean="0">
                <a:solidFill>
                  <a:srgbClr val="00CC00"/>
                </a:solidFill>
              </a:rPr>
              <a:t>(inibiscono il tono muscolare)</a:t>
            </a:r>
            <a:br>
              <a:rPr lang="it-IT" sz="2800" b="1" smtClean="0">
                <a:solidFill>
                  <a:srgbClr val="00CC00"/>
                </a:solidFill>
              </a:rPr>
            </a:br>
            <a:endParaRPr lang="it-IT" sz="2800" b="1" smtClean="0">
              <a:solidFill>
                <a:srgbClr val="00CC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it-IT" sz="2800" smtClean="0">
                <a:solidFill>
                  <a:srgbClr val="FFFF00"/>
                </a:solidFill>
              </a:rPr>
              <a:t/>
            </a:r>
            <a:br>
              <a:rPr lang="it-IT" sz="2800" smtClean="0">
                <a:solidFill>
                  <a:srgbClr val="FFFF00"/>
                </a:solidFill>
              </a:rPr>
            </a:br>
            <a:r>
              <a:rPr lang="it-IT" sz="2800" b="1" smtClean="0">
                <a:solidFill>
                  <a:srgbClr val="FFFF00"/>
                </a:solidFill>
              </a:rPr>
              <a:t>Il mantenimento del tono muscolare dipende dall’equilibrio di questi sistemi</a:t>
            </a:r>
            <a:br>
              <a:rPr lang="it-IT" sz="2800" b="1" smtClean="0">
                <a:solidFill>
                  <a:srgbClr val="FFFF00"/>
                </a:solidFill>
              </a:rPr>
            </a:br>
            <a:r>
              <a:rPr lang="it-IT" sz="2800" b="1" smtClean="0">
                <a:solidFill>
                  <a:srgbClr val="FFFF00"/>
                </a:solidFill>
              </a:rPr>
              <a:t/>
            </a:r>
            <a:br>
              <a:rPr lang="it-IT" sz="2800" b="1" smtClean="0">
                <a:solidFill>
                  <a:srgbClr val="FFFF00"/>
                </a:solidFill>
              </a:rPr>
            </a:br>
            <a:endParaRPr lang="it-IT" sz="28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476375" y="908050"/>
            <a:ext cx="662463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chemeClr val="bg1"/>
                </a:solidFill>
              </a:rPr>
              <a:t>La capacità di acquisire informazioni che riguardano lo stato dei</a:t>
            </a:r>
          </a:p>
          <a:p>
            <a:pPr algn="ctr"/>
            <a:r>
              <a:rPr lang="it-IT" sz="4000" b="1">
                <a:solidFill>
                  <a:schemeClr val="bg1"/>
                </a:solidFill>
              </a:rPr>
              <a:t>muscoli e quindi su come il nostro corpo è posto e si muove nello</a:t>
            </a:r>
          </a:p>
          <a:p>
            <a:pPr algn="ctr"/>
            <a:r>
              <a:rPr lang="it-IT" sz="4000" b="1">
                <a:solidFill>
                  <a:schemeClr val="bg1"/>
                </a:solidFill>
              </a:rPr>
              <a:t>spazio è detta </a:t>
            </a:r>
            <a:r>
              <a:rPr lang="it-IT" sz="4000" b="1">
                <a:solidFill>
                  <a:srgbClr val="FFFF00"/>
                </a:solidFill>
              </a:rPr>
              <a:t>propriocezione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3059113" y="830263"/>
            <a:ext cx="2376487" cy="12192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Centri </a:t>
            </a:r>
          </a:p>
          <a:p>
            <a:pPr algn="ctr" eaLnBrk="0" hangingPunct="0">
              <a:defRPr/>
            </a:pPr>
            <a:r>
              <a:rPr lang="it-IT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Encefalici</a:t>
            </a:r>
            <a:endParaRPr lang="it-IT"/>
          </a:p>
        </p:txBody>
      </p:sp>
      <p:sp>
        <p:nvSpPr>
          <p:cNvPr id="158723" name="Oval 3"/>
          <p:cNvSpPr>
            <a:spLocks noChangeArrowheads="1"/>
          </p:cNvSpPr>
          <p:nvPr/>
        </p:nvSpPr>
        <p:spPr bwMode="auto">
          <a:xfrm>
            <a:off x="3203575" y="3573463"/>
            <a:ext cx="2232025" cy="2133600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Circuiti</a:t>
            </a:r>
          </a:p>
          <a:p>
            <a:pPr algn="ctr" eaLnBrk="0" hangingPunct="0">
              <a:defRPr/>
            </a:pPr>
            <a:r>
              <a:rPr lang="it-IT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Midollo</a:t>
            </a:r>
          </a:p>
          <a:p>
            <a:pPr algn="ctr" eaLnBrk="0" hangingPunct="0">
              <a:defRPr/>
            </a:pPr>
            <a:r>
              <a:rPr lang="it-IT" sz="26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Spinale </a:t>
            </a:r>
          </a:p>
          <a:p>
            <a:pPr algn="ctr" eaLnBrk="0" hangingPunct="0">
              <a:defRPr/>
            </a:pPr>
            <a:endParaRPr lang="it-IT">
              <a:solidFill>
                <a:srgbClr val="FF3300"/>
              </a:solidFill>
            </a:endParaRP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6804025" y="4076700"/>
            <a:ext cx="1655763" cy="12192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Muscolo </a:t>
            </a:r>
          </a:p>
          <a:p>
            <a:pPr algn="ctr" eaLnBrk="0" hangingPunct="0">
              <a:defRPr/>
            </a:pPr>
            <a:r>
              <a:rPr lang="it-IT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Scheletrico</a:t>
            </a:r>
            <a:endParaRPr lang="it-IT" sz="2800">
              <a:solidFill>
                <a:srgbClr val="FFFF00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95288" y="4183063"/>
            <a:ext cx="1771650" cy="12192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b="1"/>
              <a:t>Afferenze</a:t>
            </a:r>
          </a:p>
          <a:p>
            <a:pPr algn="ctr" eaLnBrk="0" hangingPunct="0"/>
            <a:r>
              <a:rPr lang="it-IT" b="1"/>
              <a:t>Periferiche</a:t>
            </a:r>
            <a:endParaRPr lang="it-IT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3589338" y="2506663"/>
            <a:ext cx="474662" cy="762000"/>
          </a:xfrm>
          <a:prstGeom prst="downArrow">
            <a:avLst>
              <a:gd name="adj1" fmla="val 50000"/>
              <a:gd name="adj2" fmla="val 4013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4716463" y="2492375"/>
            <a:ext cx="473075" cy="792163"/>
          </a:xfrm>
          <a:prstGeom prst="downArrow">
            <a:avLst>
              <a:gd name="adj1" fmla="val 50000"/>
              <a:gd name="adj2" fmla="val 4186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2438400" y="4259263"/>
            <a:ext cx="744538" cy="304800"/>
          </a:xfrm>
          <a:prstGeom prst="rightArrow">
            <a:avLst>
              <a:gd name="adj1" fmla="val 50000"/>
              <a:gd name="adj2" fmla="val 610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2438400" y="4868863"/>
            <a:ext cx="744538" cy="304800"/>
          </a:xfrm>
          <a:prstGeom prst="rightArrow">
            <a:avLst>
              <a:gd name="adj1" fmla="val 50000"/>
              <a:gd name="adj2" fmla="val 6106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2743200" y="3878263"/>
            <a:ext cx="506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 b="1">
                <a:solidFill>
                  <a:srgbClr val="FFFF00"/>
                </a:solidFill>
              </a:rPr>
              <a:t>+</a:t>
            </a:r>
            <a:endParaRPr lang="it-IT">
              <a:solidFill>
                <a:srgbClr val="FFFF00"/>
              </a:solidFill>
            </a:endParaRPr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2743200" y="5021263"/>
            <a:ext cx="319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3200" b="1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3929063" y="2582863"/>
            <a:ext cx="473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 b="1">
                <a:solidFill>
                  <a:srgbClr val="FFFF00"/>
                </a:solidFill>
              </a:rPr>
              <a:t>+</a:t>
            </a:r>
            <a:endParaRPr lang="it-IT" b="1">
              <a:solidFill>
                <a:srgbClr val="FFFF00"/>
              </a:solidFill>
            </a:endParaRPr>
          </a:p>
        </p:txBody>
      </p:sp>
      <p:sp>
        <p:nvSpPr>
          <p:cNvPr id="41997" name="Text Box 14"/>
          <p:cNvSpPr txBox="1">
            <a:spLocks noChangeArrowheads="1"/>
          </p:cNvSpPr>
          <p:nvPr/>
        </p:nvSpPr>
        <p:spPr bwMode="auto">
          <a:xfrm>
            <a:off x="4538663" y="2506663"/>
            <a:ext cx="3508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3200" b="1">
                <a:solidFill>
                  <a:srgbClr val="FFFF00"/>
                </a:solidFill>
              </a:rPr>
              <a:t>-</a:t>
            </a:r>
            <a:endParaRPr lang="it-IT" b="1">
              <a:solidFill>
                <a:srgbClr val="FFFF00"/>
              </a:solidFill>
            </a:endParaRPr>
          </a:p>
        </p:txBody>
      </p:sp>
      <p:sp>
        <p:nvSpPr>
          <p:cNvPr id="41998" name="Text Box 15"/>
          <p:cNvSpPr txBox="1">
            <a:spLocks noChangeArrowheads="1"/>
          </p:cNvSpPr>
          <p:nvPr/>
        </p:nvSpPr>
        <p:spPr bwMode="auto">
          <a:xfrm>
            <a:off x="5364163" y="2582863"/>
            <a:ext cx="309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 b="1">
                <a:solidFill>
                  <a:schemeClr val="hlink"/>
                </a:solidFill>
              </a:rPr>
              <a:t>Monoaminergiche</a:t>
            </a:r>
            <a:endParaRPr lang="it-IT" b="1">
              <a:solidFill>
                <a:schemeClr val="hlink"/>
              </a:solidFill>
            </a:endParaRPr>
          </a:p>
        </p:txBody>
      </p:sp>
      <p:sp>
        <p:nvSpPr>
          <p:cNvPr id="41999" name="Text Box 16"/>
          <p:cNvSpPr txBox="1">
            <a:spLocks noChangeArrowheads="1"/>
          </p:cNvSpPr>
          <p:nvPr/>
        </p:nvSpPr>
        <p:spPr bwMode="auto">
          <a:xfrm>
            <a:off x="755650" y="2532063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 b="1">
                <a:solidFill>
                  <a:schemeClr val="hlink"/>
                </a:solidFill>
              </a:rPr>
              <a:t>Vie discendenti</a:t>
            </a:r>
            <a:r>
              <a:rPr lang="it-IT" sz="2800" b="1">
                <a:solidFill>
                  <a:schemeClr val="bg1"/>
                </a:solidFill>
              </a:rPr>
              <a:t>     </a:t>
            </a:r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42000" name="AutoShape 17"/>
          <p:cNvSpPr>
            <a:spLocks noChangeArrowheads="1"/>
          </p:cNvSpPr>
          <p:nvPr/>
        </p:nvSpPr>
        <p:spPr bwMode="auto">
          <a:xfrm rot="10800000">
            <a:off x="5508625" y="4437063"/>
            <a:ext cx="1150938" cy="431800"/>
          </a:xfrm>
          <a:prstGeom prst="leftArrow">
            <a:avLst>
              <a:gd name="adj1" fmla="val 53213"/>
              <a:gd name="adj2" fmla="val 72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SPASTICITA’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493963"/>
            <a:ext cx="7772400" cy="360203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E’ causata da una </a:t>
            </a:r>
            <a:r>
              <a:rPr lang="it-IT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interruzzione delle vie inibitorie o da un incremento di attività delle vie eccitatorie</a:t>
            </a:r>
            <a:endParaRPr lang="it-IT" sz="44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defRPr/>
            </a:pPr>
            <a:endParaRPr lang="it-IT" sz="4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  <a:latin typeface="Tahoma" pitchFamily="34" charset="0"/>
              </a:rPr>
              <a:t>Plasticità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spasticità è la conseguenza non solo del </a:t>
            </a:r>
            <a:r>
              <a:rPr lang="it-IT" sz="3100" b="1" smtClean="0">
                <a:solidFill>
                  <a:schemeClr val="bg1"/>
                </a:solidFill>
              </a:rPr>
              <a:t>danno motorio primario ma anche di processi secondari a significato</a:t>
            </a:r>
            <a:r>
              <a:rPr lang="it-IT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compensatorio </a:t>
            </a:r>
            <a:r>
              <a:rPr lang="it-IT" sz="31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(potenzialmente modulabili con la riabilitazione)</a:t>
            </a:r>
            <a:r>
              <a:rPr lang="it-IT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modificazioni nel tempo del quadro clinico e numerose evidenze sperimentali suggeriscono che fenomeni plastici si verificano sia a livello corticale che spinale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z="4800" smtClean="0">
                <a:solidFill>
                  <a:srgbClr val="FFFF00"/>
                </a:solidFill>
              </a:rPr>
              <a:t>La spasticità è un disturbo motorio  della riorganizzazione neuronale ad un  livello funzionale inferiore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Classificazione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7772400" cy="3746500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Spasticità tonica intrinseca</a:t>
            </a:r>
            <a:r>
              <a:rPr lang="it-IT" smtClean="0">
                <a:solidFill>
                  <a:schemeClr val="bg1"/>
                </a:solidFill>
              </a:rPr>
              <a:t>: causa l’aumento del tono muscolare in risposta allo stiramento passivo e risulta da una ipereccitabilità della componente tonica del riflesso da stiramento (afferenze   Ia e II ai motoneuroni alfa </a:t>
            </a:r>
            <a:r>
              <a:rPr lang="it-IT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it-IT" smtClean="0">
                <a:solidFill>
                  <a:schemeClr val="bg1"/>
                </a:solidFill>
                <a:cs typeface="Arial" pitchFamily="34" charset="0"/>
              </a:rPr>
              <a:t>riflesso polisinaptico)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Classificazione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Spasticità fasica intrinseca</a:t>
            </a:r>
            <a:r>
              <a:rPr lang="it-IT" smtClean="0">
                <a:solidFill>
                  <a:schemeClr val="bg1"/>
                </a:solidFill>
              </a:rPr>
              <a:t>: giustifica segni come l’iper-reflessia osteo-tendinea ed i cloni. E’ dovuta ad una ipereccitabilità della componente  fasica del riflesso da stiramento, probabilmente causata da una ridotta inibizione presinaptica Ia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268413"/>
            <a:ext cx="7772400" cy="2808287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I motoneuroni gamma sono  coinvolti nella patogenesi della spasticità?</a:t>
            </a:r>
            <a:endParaRPr lang="it-IT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Classificazione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Spasticità estrinseca</a:t>
            </a:r>
            <a:r>
              <a:rPr lang="it-IT" smtClean="0">
                <a:solidFill>
                  <a:srgbClr val="FFFF00"/>
                </a:solidFill>
              </a:rPr>
              <a:t>:</a:t>
            </a:r>
            <a:r>
              <a:rPr lang="it-IT" smtClean="0">
                <a:solidFill>
                  <a:schemeClr val="bg1"/>
                </a:solidFill>
              </a:rPr>
              <a:t> è responsabile della comparsa di  spasmi muscolari involontari in risposta  a stimoli nocicettivi che originano all’esterno del muscolo. Gli spasmi  in flessione rappresentano la forma più comune di spasticità estrinseca da afferenze sottolesionali localizzate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4427538" y="533400"/>
            <a:ext cx="38782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Gli asssoni del gruppo Ia non hanno connessioni dirette con i motoneuroni gamma, che non sono pertanto attivati dalla loro stimolazione</a:t>
            </a:r>
          </a:p>
        </p:txBody>
      </p:sp>
      <p:pic>
        <p:nvPicPr>
          <p:cNvPr id="501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3278187" cy="3505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4419600" y="2565400"/>
            <a:ext cx="4495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Gli assoni del gruppo II provenienti dai terminali secondari hanno connessioni mono-  e  polisinaptiche eccitatorie con i motoneuroni gamma dello stesso muscolo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auto">
          <a:xfrm>
            <a:off x="179388" y="5229225"/>
            <a:ext cx="7705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FF00"/>
                </a:solidFill>
                <a:latin typeface="Comic Sans MS" pitchFamily="66" charset="0"/>
              </a:rPr>
              <a:t>Pertanto afferenze dai terminali secondari dei fusi muscolari possono attivare i motoneuroni gamma</a:t>
            </a:r>
            <a:r>
              <a:rPr lang="en-GB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052513"/>
            <a:ext cx="7989888" cy="3744912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Il meccanismo patogenetico dei cloni potrebbe essere legato all’incremento della attività dinamica gamma durante il movimento del muscolo spastico</a:t>
            </a:r>
            <a:endParaRPr lang="it-IT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chemeClr val="bg1"/>
                </a:solidFill>
              </a:rPr>
              <a:t>Due recettori principali per la propriocezione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81300"/>
            <a:ext cx="7772400" cy="3314700"/>
          </a:xfrm>
        </p:spPr>
        <p:txBody>
          <a:bodyPr/>
          <a:lstStyle/>
          <a:p>
            <a:r>
              <a:rPr lang="it-IT" sz="4000" b="1" smtClean="0">
                <a:solidFill>
                  <a:srgbClr val="FFFF00"/>
                </a:solidFill>
              </a:rPr>
              <a:t>Fuso neuromuscolare</a:t>
            </a:r>
          </a:p>
          <a:p>
            <a:endParaRPr lang="it-IT" b="1" smtClean="0">
              <a:solidFill>
                <a:schemeClr val="bg1"/>
              </a:solidFill>
            </a:endParaRPr>
          </a:p>
          <a:p>
            <a:r>
              <a:rPr lang="it-IT" sz="4000" b="1" smtClean="0">
                <a:solidFill>
                  <a:srgbClr val="FFFF00"/>
                </a:solidFill>
              </a:rPr>
              <a:t>Organo tendineo del Golgi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Classificazione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7772400" cy="3746500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Spasticità gamma:</a:t>
            </a:r>
            <a:r>
              <a:rPr lang="it-IT" smtClean="0">
                <a:solidFill>
                  <a:schemeClr val="bg1"/>
                </a:solidFill>
              </a:rPr>
              <a:t> cloni, spasmi muscolari involontari </a:t>
            </a:r>
          </a:p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Spasticità alfa</a:t>
            </a:r>
            <a:r>
              <a:rPr lang="it-IT" smtClean="0">
                <a:solidFill>
                  <a:schemeClr val="bg1"/>
                </a:solidFill>
              </a:rPr>
              <a:t>: incremento del tono muscolare in risposta allo stiramento passivo, iper-reflessia osteo-tendinea, spasmi muscolari involontari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200" b="1">
                <a:solidFill>
                  <a:srgbClr val="FFFF00"/>
                </a:solidFill>
                <a:latin typeface="Tahoma" pitchFamily="34" charset="0"/>
              </a:rPr>
              <a:t>Trattamento della Spasticità</a:t>
            </a:r>
            <a: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it-IT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it-IT" sz="3200" b="1">
                <a:solidFill>
                  <a:srgbClr val="FFFF00"/>
                </a:solidFill>
                <a:latin typeface="Tahoma" pitchFamily="34" charset="0"/>
              </a:rPr>
              <a:t>Obiettivi Funzionali</a:t>
            </a: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85800" y="1981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Migliorare la </a:t>
            </a:r>
            <a:r>
              <a:rPr lang="it-IT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mobilità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incrementando il ROM o normalizzando il pattern di movimento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1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Promuovere la riduzione del </a:t>
            </a:r>
            <a:r>
              <a:rPr lang="it-IT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tono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per facilitare l’attività sinergistica o altre procedure riabilitative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it-IT" sz="1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Migliorare la </a:t>
            </a:r>
            <a:r>
              <a:rPr lang="it-IT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postura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ottimizzando le posizioni  articolari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it-IT" sz="1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Aumentare il </a:t>
            </a:r>
            <a:r>
              <a:rPr lang="it-IT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benessere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riducendo spasmi e dolore, adattando le ortosi, migliorando il sonno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it-IT" sz="1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Facilitare la </a:t>
            </a:r>
            <a:r>
              <a:rPr lang="it-IT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gestione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del paziente (igiene, posizionamento, alimentazione, ADL)</a:t>
            </a:r>
          </a:p>
        </p:txBody>
      </p:sp>
    </p:spTree>
  </p:cSld>
  <p:clrMapOvr>
    <a:masterClrMapping/>
  </p:clrMapOvr>
  <p:transition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Scale di Valutazione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335213"/>
            <a:ext cx="7772400" cy="3760787"/>
          </a:xfrm>
        </p:spPr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Scala di Ashworth</a:t>
            </a:r>
          </a:p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Scala di Ashworth modificata</a:t>
            </a:r>
          </a:p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Punteggio degli spasmi [scala di Penn modificata]</a:t>
            </a:r>
          </a:p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Scala di Tardieu</a:t>
            </a:r>
          </a:p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Test del pendolo di Wartenberg</a:t>
            </a:r>
          </a:p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Misurazione tono adduttorio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Scala di Ashworth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626350" cy="40195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sz="2000" b="1" smtClean="0">
                <a:solidFill>
                  <a:srgbClr val="FFFF00"/>
                </a:solidFill>
                <a:latin typeface="Verdana" pitchFamily="34" charset="0"/>
              </a:rPr>
              <a:t>0	</a:t>
            </a: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Nessun aumento del tono muscolare</a:t>
            </a:r>
          </a:p>
          <a:p>
            <a:pPr eaLnBrk="1" hangingPunct="1">
              <a:spcBef>
                <a:spcPct val="0"/>
              </a:spcBef>
            </a:pPr>
            <a:r>
              <a:rPr lang="it-IT" sz="2000" b="1" smtClean="0">
                <a:solidFill>
                  <a:srgbClr val="FFFF00"/>
                </a:solidFill>
                <a:latin typeface="Verdana" pitchFamily="34" charset="0"/>
              </a:rPr>
              <a:t>1	</a:t>
            </a: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Leggero aumento del tono muscolare nei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     	movimenti di flessione ed estensione passiva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     	dell'arto</a:t>
            </a:r>
          </a:p>
          <a:p>
            <a:pPr eaLnBrk="1" hangingPunct="1">
              <a:spcBef>
                <a:spcPct val="0"/>
              </a:spcBef>
            </a:pPr>
            <a:r>
              <a:rPr lang="it-IT" sz="2000" b="1" smtClean="0">
                <a:solidFill>
                  <a:srgbClr val="FFFF00"/>
                </a:solidFill>
                <a:latin typeface="Verdana" pitchFamily="34" charset="0"/>
              </a:rPr>
              <a:t>2	</a:t>
            </a: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Moderato aumento del tono muscolare che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    	comunque non impedisce la 	flessione/estensione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          passiva dell'arto</a:t>
            </a:r>
          </a:p>
          <a:p>
            <a:pPr eaLnBrk="1" hangingPunct="1">
              <a:spcBef>
                <a:spcPct val="0"/>
              </a:spcBef>
            </a:pPr>
            <a:r>
              <a:rPr lang="it-IT" sz="2000" b="1" smtClean="0">
                <a:solidFill>
                  <a:srgbClr val="FFFF00"/>
                </a:solidFill>
                <a:latin typeface="Verdana" pitchFamily="34" charset="0"/>
              </a:rPr>
              <a:t>3	</a:t>
            </a: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Marcato aumento del tono muscolare,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     tale da ostacolare i movimenti passivi</a:t>
            </a:r>
          </a:p>
          <a:p>
            <a:pPr eaLnBrk="1" hangingPunct="1">
              <a:spcBef>
                <a:spcPct val="0"/>
              </a:spcBef>
            </a:pPr>
            <a:r>
              <a:rPr lang="it-IT" sz="2000" b="1" smtClean="0">
                <a:solidFill>
                  <a:srgbClr val="FFFF00"/>
                </a:solidFill>
                <a:latin typeface="Verdana" pitchFamily="34" charset="0"/>
              </a:rPr>
              <a:t>4	</a:t>
            </a: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Arto rigido in flessione o estensione,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sz="2000" smtClean="0">
                <a:solidFill>
                  <a:srgbClr val="FFFF00"/>
                </a:solidFill>
                <a:latin typeface="Verdana" pitchFamily="34" charset="0"/>
              </a:rPr>
              <a:t>          impossibile la mobilizzazione passiva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2400" smtClean="0">
              <a:solidFill>
                <a:srgbClr val="FFFF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sz="2400" smtClean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6516688" y="6165850"/>
            <a:ext cx="2447925" cy="503238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rPr>
              <a:t>Ashworth B, 1964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333375"/>
            <a:ext cx="7772400" cy="8636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bg1"/>
                </a:solidFill>
              </a:rPr>
              <a:t>Scala di </a:t>
            </a:r>
            <a:r>
              <a:rPr lang="it-IT" dirty="0" err="1" smtClean="0">
                <a:solidFill>
                  <a:schemeClr val="bg1"/>
                </a:solidFill>
              </a:rPr>
              <a:t>Ashworth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Modificata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57338"/>
            <a:ext cx="7772400" cy="4392612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FF00"/>
                </a:solidFill>
              </a:rPr>
              <a:t>0      </a:t>
            </a:r>
            <a:r>
              <a:rPr lang="it-IT" sz="2400" b="1" smtClean="0">
                <a:solidFill>
                  <a:srgbClr val="FFFF00"/>
                </a:solidFill>
              </a:rPr>
              <a:t>Nessun aumento del tono muscolare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FF00"/>
                </a:solidFill>
              </a:rPr>
              <a:t>1      </a:t>
            </a:r>
            <a:r>
              <a:rPr lang="it-IT" sz="2400" b="1" smtClean="0">
                <a:solidFill>
                  <a:srgbClr val="FFFF00"/>
                </a:solidFill>
              </a:rPr>
              <a:t>Leggero aumento del tono muscolare nei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it-IT" sz="2400" b="1" smtClean="0">
                <a:solidFill>
                  <a:srgbClr val="FFFF00"/>
                </a:solidFill>
              </a:rPr>
              <a:t>        movimenti di flessione ed estensione passiva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2400" b="1" smtClean="0">
                <a:solidFill>
                  <a:srgbClr val="FFFF00"/>
                </a:solidFill>
              </a:rPr>
              <a:t>        dell'arto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FFFF00"/>
                </a:solidFill>
              </a:rPr>
              <a:t>1 +   Leggero aumento della resistenza muscolare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400" b="1" smtClean="0">
                <a:solidFill>
                  <a:srgbClr val="FFFF00"/>
                </a:solidFill>
              </a:rPr>
              <a:t>        attraverso il  ROM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FFFF00"/>
                </a:solidFill>
              </a:rPr>
              <a:t>2      </a:t>
            </a:r>
            <a:r>
              <a:rPr lang="it-IT" sz="2400" b="1" smtClean="0">
                <a:solidFill>
                  <a:srgbClr val="FFFF00"/>
                </a:solidFill>
              </a:rPr>
              <a:t>Moderato aumento del tono muscolare che 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2400" b="1" smtClean="0">
                <a:solidFill>
                  <a:srgbClr val="FFFF00"/>
                </a:solidFill>
              </a:rPr>
              <a:t>    	 comunque non impedisce la flessione/estensione  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2400" b="1" smtClean="0">
                <a:solidFill>
                  <a:srgbClr val="FFFF00"/>
                </a:solidFill>
              </a:rPr>
              <a:t>        passiva dell'arto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AutoNum type="arabicPlain" startAt="3"/>
            </a:pPr>
            <a:r>
              <a:rPr lang="it-IT" sz="2400" b="1" smtClean="0">
                <a:solidFill>
                  <a:srgbClr val="FFFF00"/>
                </a:solidFill>
              </a:rPr>
              <a:t> Marcato aumento del tono muscolare, tale da 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2400" b="1" smtClean="0">
                <a:solidFill>
                  <a:srgbClr val="FFFF00"/>
                </a:solidFill>
              </a:rPr>
              <a:t>        ostacolare i movimenti passivi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2400" b="1" smtClean="0">
                <a:solidFill>
                  <a:srgbClr val="FFFF00"/>
                </a:solidFill>
              </a:rPr>
              <a:t>4      Arto rigido in flessione o estensione, 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sz="2400" b="1" smtClean="0">
                <a:solidFill>
                  <a:srgbClr val="FFFF00"/>
                </a:solidFill>
              </a:rPr>
              <a:t>        impossibile la mobilizzazione passiva</a:t>
            </a:r>
          </a:p>
          <a:p>
            <a:pPr marL="533400" indent="-53340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2400" b="1" smtClean="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084888" y="5943600"/>
            <a:ext cx="2808287" cy="65405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Bohannon RW, 1987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Punteggio degli Spasmi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smtClean="0">
                <a:solidFill>
                  <a:srgbClr val="FFFF00"/>
                </a:solidFill>
              </a:rPr>
              <a:t>Misura la frequenza degli spasmi</a:t>
            </a:r>
          </a:p>
          <a:p>
            <a:pPr algn="ctr" eaLnBrk="1" hangingPunct="1">
              <a:buFontTx/>
              <a:buNone/>
              <a:defRPr/>
            </a:pPr>
            <a:r>
              <a:rPr lang="en-US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0 = nessun spasmo/24 ore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1 = 1 spasmo/24 ore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2 = 1-5 spasmi/24 ore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3 = 5-9 spasmi/24 ore</a:t>
            </a:r>
          </a:p>
          <a:p>
            <a:pPr eaLnBrk="1" hangingPunct="1">
              <a:defRPr/>
            </a:pPr>
            <a:r>
              <a:rPr lang="en-US" b="1" smtClean="0">
                <a:solidFill>
                  <a:srgbClr val="FFFF00"/>
                </a:solidFill>
              </a:rPr>
              <a:t>4 = &gt;10 spasmi/24 ore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443663" y="5943600"/>
            <a:ext cx="2376487" cy="65405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0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rPr>
              <a:t>Snow BJ, 1990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r>
              <a:rPr lang="it-IT" sz="3600" b="1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FATTORI CHE POSSONO INCREMENTARE LA SPASTICITÀ</a:t>
            </a:r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685800" y="1682750"/>
            <a:ext cx="7772400" cy="4946650"/>
            <a:chOff x="432" y="1060"/>
            <a:chExt cx="4896" cy="3116"/>
          </a:xfrm>
        </p:grpSpPr>
        <p:sp>
          <p:nvSpPr>
            <p:cNvPr id="58374" name="Rectangle 6"/>
            <p:cNvSpPr>
              <a:spLocks noChangeArrowheads="1"/>
            </p:cNvSpPr>
            <p:nvPr/>
          </p:nvSpPr>
          <p:spPr bwMode="auto">
            <a:xfrm>
              <a:off x="432" y="1060"/>
              <a:ext cx="2400" cy="311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it-IT" b="1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Fattori Patologici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Infezione al tratto urinario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Litiasi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Blocchi intestinali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Trombosi venose profonde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Pneumopatie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Ulcere da decubito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C00000"/>
                  </a:solidFill>
                  <a:latin typeface="Garamond" pitchFamily="18" charset="0"/>
                  <a:cs typeface="Arial" pitchFamily="34" charset="0"/>
                </a:rPr>
                <a:t>Progressione della primitiva patologia</a:t>
              </a:r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928" y="1060"/>
              <a:ext cx="2400" cy="311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it-IT" b="1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Fattori Ambientali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Stress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Affaticamento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Disturbi psicologici</a:t>
              </a:r>
            </a:p>
            <a:p>
              <a:pPr marL="342900" indent="-3429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n"/>
              </a:pPr>
              <a:r>
                <a:rPr lang="it-IT" b="1">
                  <a:solidFill>
                    <a:srgbClr val="FFFF00"/>
                  </a:solidFill>
                  <a:latin typeface="Garamond" pitchFamily="18" charset="0"/>
                  <a:cs typeface="Arial" pitchFamily="34" charset="0"/>
                </a:rPr>
                <a:t>Cambiamenti di temperatura o di umidità</a:t>
              </a: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b="1" smtClean="0">
                <a:solidFill>
                  <a:schemeClr val="bg1"/>
                </a:solidFill>
              </a:rPr>
              <a:t>SEMEIOLOGIA CLINICA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92375"/>
            <a:ext cx="7772400" cy="3603625"/>
          </a:xfrm>
        </p:spPr>
        <p:txBody>
          <a:bodyPr/>
          <a:lstStyle/>
          <a:p>
            <a:pPr algn="ctr" eaLnBrk="1" hangingPunct="1"/>
            <a:r>
              <a:rPr lang="it-IT" sz="3600" b="1" smtClean="0">
                <a:solidFill>
                  <a:srgbClr val="FFFF00"/>
                </a:solidFill>
              </a:rPr>
              <a:t>Segno dell’elastico</a:t>
            </a:r>
          </a:p>
          <a:p>
            <a:pPr algn="ctr" eaLnBrk="1" hangingPunct="1"/>
            <a:endParaRPr lang="it-IT" sz="3600" b="1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it-IT" sz="3600" b="1" smtClean="0">
                <a:solidFill>
                  <a:srgbClr val="FFFF00"/>
                </a:solidFill>
              </a:rPr>
              <a:t>Segno del “coltello a serramanico”</a:t>
            </a:r>
          </a:p>
          <a:p>
            <a:pPr algn="ctr" eaLnBrk="1" hangingPunct="1"/>
            <a:endParaRPr lang="it-IT" sz="3600" b="1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it-IT" sz="3600" b="1" smtClean="0">
                <a:solidFill>
                  <a:srgbClr val="FFFF00"/>
                </a:solidFill>
              </a:rPr>
              <a:t>Test del pendolo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55650" y="260350"/>
            <a:ext cx="8001000" cy="93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/>
            <a:r>
              <a:rPr lang="en-GB" sz="4400" b="1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SPASTICITA’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39750" y="1700213"/>
            <a:ext cx="3429000" cy="1258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GB" sz="2800" b="1">
                <a:latin typeface="Garamond" pitchFamily="18" charset="0"/>
                <a:cs typeface="Arial" pitchFamily="34" charset="0"/>
              </a:rPr>
              <a:t>IPERTONO</a:t>
            </a:r>
          </a:p>
          <a:p>
            <a:pPr algn="ctr" eaLnBrk="0" hangingPunct="0"/>
            <a:r>
              <a:rPr lang="en-GB" sz="2800" b="1">
                <a:latin typeface="Garamond" pitchFamily="18" charset="0"/>
                <a:cs typeface="Arial" pitchFamily="34" charset="0"/>
              </a:rPr>
              <a:t>MUSCOLARE</a:t>
            </a:r>
          </a:p>
          <a:p>
            <a:pPr algn="ctr" eaLnBrk="0" hangingPunct="0"/>
            <a:endParaRPr lang="en-GB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059113" y="3213100"/>
            <a:ext cx="2765425" cy="977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GB" sz="3200" b="1">
                <a:latin typeface="Garamond" pitchFamily="18" charset="0"/>
                <a:cs typeface="Arial" pitchFamily="34" charset="0"/>
              </a:rPr>
              <a:t>SPASMI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292725" y="4652963"/>
            <a:ext cx="2830513" cy="977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GB" sz="3200" b="1">
                <a:latin typeface="Garamond" pitchFamily="18" charset="0"/>
                <a:cs typeface="Arial" pitchFamily="34" charset="0"/>
              </a:rPr>
              <a:t>DOLORE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2051050" y="2997200"/>
            <a:ext cx="0" cy="7191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3" name="Line 8"/>
          <p:cNvSpPr>
            <a:spLocks noChangeShapeType="1"/>
          </p:cNvSpPr>
          <p:nvPr/>
        </p:nvSpPr>
        <p:spPr bwMode="auto">
          <a:xfrm>
            <a:off x="4427538" y="4221163"/>
            <a:ext cx="0" cy="863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051050" y="3716338"/>
            <a:ext cx="10080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4427538" y="5084763"/>
            <a:ext cx="86518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4213" y="188913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SPASTICITA’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16013" y="1484313"/>
            <a:ext cx="3240087" cy="10810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GB" sz="2800" b="1">
                <a:latin typeface="Garamond" pitchFamily="18" charset="0"/>
                <a:cs typeface="Arial" pitchFamily="34" charset="0"/>
              </a:rPr>
              <a:t>IPERTONO</a:t>
            </a:r>
          </a:p>
          <a:p>
            <a:pPr algn="ctr" eaLnBrk="0" hangingPunct="0"/>
            <a:r>
              <a:rPr lang="en-GB" sz="2800" b="1">
                <a:latin typeface="Garamond" pitchFamily="18" charset="0"/>
                <a:cs typeface="Arial" pitchFamily="34" charset="0"/>
              </a:rPr>
              <a:t>MUSCOLARE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843213" y="3284538"/>
            <a:ext cx="3529012" cy="12239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GB" sz="2800" b="1">
                <a:latin typeface="Garamond" pitchFamily="18" charset="0"/>
                <a:cs typeface="Arial" pitchFamily="34" charset="0"/>
              </a:rPr>
              <a:t>ACCORCIAMENTO</a:t>
            </a:r>
          </a:p>
          <a:p>
            <a:pPr algn="ctr" eaLnBrk="0" hangingPunct="0"/>
            <a:r>
              <a:rPr lang="en-GB" sz="2800" b="1">
                <a:latin typeface="Garamond" pitchFamily="18" charset="0"/>
                <a:cs typeface="Arial" pitchFamily="34" charset="0"/>
              </a:rPr>
              <a:t> MUSCOLARE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932363" y="5229225"/>
            <a:ext cx="3024187" cy="11525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GB" sz="2800" b="1">
                <a:latin typeface="Garamond" pitchFamily="18" charset="0"/>
                <a:cs typeface="Arial" pitchFamily="34" charset="0"/>
              </a:rPr>
              <a:t>CONTRATTURE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051050" y="2565400"/>
            <a:ext cx="0" cy="1223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2051050" y="3789363"/>
            <a:ext cx="7921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3924300" y="4508500"/>
            <a:ext cx="0" cy="1296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>
            <a:off x="3924300" y="5805488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chemeClr val="bg1"/>
                </a:solidFill>
              </a:rPr>
              <a:t>FUSO NEUROMUSCOLARE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3754438"/>
          </a:xfrm>
        </p:spPr>
        <p:txBody>
          <a:bodyPr/>
          <a:lstStyle/>
          <a:p>
            <a:r>
              <a:rPr lang="it-IT" b="1" smtClean="0">
                <a:solidFill>
                  <a:srgbClr val="FFFF00"/>
                </a:solidFill>
              </a:rPr>
              <a:t>LUNGHEZZA MUSCOLO</a:t>
            </a:r>
          </a:p>
          <a:p>
            <a:endParaRPr lang="it-IT" b="1" smtClean="0">
              <a:solidFill>
                <a:srgbClr val="FFFF00"/>
              </a:solidFill>
            </a:endParaRPr>
          </a:p>
          <a:p>
            <a:r>
              <a:rPr lang="it-IT" b="1" smtClean="0">
                <a:solidFill>
                  <a:srgbClr val="FFFF00"/>
                </a:solidFill>
              </a:rPr>
              <a:t>RIFLESSO MIOTATICO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FF00"/>
                </a:solidFill>
                <a:latin typeface="Tahoma" pitchFamily="34" charset="0"/>
              </a:rPr>
              <a:t>Trattamento Farmacologico della Spasticità</a:t>
            </a:r>
            <a:endParaRPr lang="it-IT" sz="40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3100" b="1" smtClean="0">
                <a:solidFill>
                  <a:schemeClr val="bg1"/>
                </a:solidFill>
              </a:rPr>
              <a:t>Raccomandato </a:t>
            </a:r>
            <a:r>
              <a:rPr lang="it-IT" sz="3100" b="1" smtClean="0">
                <a:solidFill>
                  <a:srgbClr val="FFFF00"/>
                </a:solidFill>
              </a:rPr>
              <a:t>quando la spasticità determina una disabilità</a:t>
            </a:r>
            <a:r>
              <a:rPr lang="it-IT" sz="3100" b="1" smtClean="0">
                <a:solidFill>
                  <a:schemeClr val="bg1"/>
                </a:solidFill>
              </a:rPr>
              <a:t> clinica che interferisce con la postura, l’abilità motoria, il nursing o le attività della vita quotidiana</a:t>
            </a:r>
            <a:endParaRPr lang="it-IT" sz="28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it-IT" sz="10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3100" b="1" smtClean="0">
                <a:solidFill>
                  <a:schemeClr val="bg1"/>
                </a:solidFill>
              </a:rPr>
              <a:t>Indicato </a:t>
            </a:r>
            <a:r>
              <a:rPr lang="it-IT" sz="3100" b="1" smtClean="0">
                <a:solidFill>
                  <a:srgbClr val="FFFF00"/>
                </a:solidFill>
              </a:rPr>
              <a:t>quando l’iperattività muscolare è diffusamente distribuita</a:t>
            </a:r>
            <a:r>
              <a:rPr lang="it-IT" sz="3100" b="1" smtClean="0">
                <a:solidFill>
                  <a:schemeClr val="bg1"/>
                </a:solidFill>
              </a:rPr>
              <a:t> (spinale &gt; cerebrale)</a:t>
            </a:r>
          </a:p>
          <a:p>
            <a:pPr eaLnBrk="1" hangingPunct="1">
              <a:lnSpc>
                <a:spcPct val="90000"/>
              </a:lnSpc>
            </a:pPr>
            <a:endParaRPr lang="it-IT" sz="10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52525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FFFF00"/>
                </a:solidFill>
                <a:latin typeface="Tahoma" pitchFamily="34" charset="0"/>
              </a:rPr>
              <a:t>Trattamento Farmacologico della Spasticità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Temporizzato negli </a:t>
            </a:r>
            <a:r>
              <a:rPr lang="it-IT" sz="31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stadi precoci</a:t>
            </a:r>
            <a:r>
              <a:rPr lang="it-IT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al fine di prevenire deformità muscolo-scheletriche permanenti o contratture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31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L’obiettivo è quello di ridurre l’eccitabilità spinale riflessa: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1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it-IT" sz="31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riducendo la liberazione di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1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neurotrasmettitori eccitatori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31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potenziando l’attività di circuiti inibitori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  <a:latin typeface="Tahoma" pitchFamily="34" charset="0"/>
              </a:rPr>
              <a:t>DIAZEPAM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endParaRPr lang="it-IT" sz="24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it-IT" sz="24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■  </a:t>
            </a:r>
            <a:r>
              <a:rPr lang="it-IT" sz="24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Stimolazione di recettori  GABA</a:t>
            </a:r>
            <a:r>
              <a:rPr lang="it-IT" sz="2400" b="1" baseline="-2500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it-IT" sz="24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(principalmente a livello troncale e spinale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defRPr/>
            </a:pPr>
            <a:endParaRPr lang="it-IT" sz="7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it-IT" sz="8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Incremento inibizione presinaptica</a:t>
            </a:r>
          </a:p>
          <a:p>
            <a:pPr eaLnBrk="1" hangingPunct="1">
              <a:defRPr/>
            </a:pPr>
            <a:endParaRPr lang="it-IT" sz="8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16" name="Picture 5" descr="giovanni10i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9663" y="1981200"/>
            <a:ext cx="3267075" cy="4114800"/>
          </a:xfrm>
          <a:ln w="19050">
            <a:solidFill>
              <a:srgbClr val="FFFF00"/>
            </a:solidFill>
          </a:ln>
        </p:spPr>
      </p:pic>
    </p:spTree>
  </p:cSld>
  <p:clrMapOvr>
    <a:masterClrMapping/>
  </p:clrMapOvr>
  <p:transition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  <a:latin typeface="Tahoma" pitchFamily="34" charset="0"/>
              </a:rPr>
              <a:t>DIAZEPAM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EFFETTI CLINICI:</a:t>
            </a:r>
            <a:endParaRPr lang="it-IT" sz="24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solidFill>
                  <a:srgbClr val="FFFF00"/>
                </a:solidFill>
              </a:rPr>
              <a:t>	</a:t>
            </a:r>
            <a:r>
              <a:rPr lang="it-IT" sz="2000" b="1" smtClean="0">
                <a:solidFill>
                  <a:schemeClr val="bg1"/>
                </a:solidFill>
              </a:rPr>
              <a:t>- </a:t>
            </a:r>
            <a:r>
              <a:rPr lang="it-IT" sz="2400" b="1" smtClean="0">
                <a:solidFill>
                  <a:schemeClr val="bg1"/>
                </a:solidFill>
              </a:rPr>
              <a:t>Riduzione resistenza allo stiramento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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ROM)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Riduzione riflessi OT e spasmi dolorosi</a:t>
            </a:r>
            <a:endParaRPr lang="it-IT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2400" b="1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EFFETTI COLLATERALI: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Sedazione, sonnolenza, riduzione attenzione e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memoria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Ipostenia ed incoordinazione motoria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Sindrome da astinenza</a:t>
            </a:r>
            <a:endParaRPr lang="it-IT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it-IT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INDICAZIONI: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SCI - MS (possibile: TBI - CP - CVA)</a:t>
            </a:r>
            <a:endParaRPr lang="it-IT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>
                <a:solidFill>
                  <a:srgbClr val="FFFF00"/>
                </a:solidFill>
                <a:latin typeface="Tahoma" pitchFamily="34" charset="0"/>
              </a:rPr>
              <a:t>Altre Benzodiazepine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533400" y="19812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chemeClr val="bg1"/>
                </a:solidFill>
              </a:rPr>
              <a:t>Il diazepam viene metabolizzato in vari composti attivi  con possibili proprietà antispastiche (clormetildiazepam, oxazepam)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it-IT" b="1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Clonazepam:</a:t>
            </a: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efficace su spasmi dolorosi, induce sedazione</a:t>
            </a:r>
            <a:endParaRPr lang="it-IT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Clorazepato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Ketazolam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Tetrazepam</a:t>
            </a:r>
          </a:p>
        </p:txBody>
      </p:sp>
    </p:spTree>
  </p:cSld>
  <p:clrMapOvr>
    <a:masterClrMapping/>
  </p:clrMapOvr>
  <p:transition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  <a:latin typeface="Tahoma" pitchFamily="34" charset="0"/>
              </a:rPr>
              <a:t>BACLOFEN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pPr eaLnBrk="1" hangingPunct="1">
              <a:defRPr/>
            </a:pPr>
            <a:endParaRPr lang="it-IT" sz="2800" b="1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it-IT" sz="24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■  </a:t>
            </a:r>
            <a:r>
              <a:rPr lang="it-IT" sz="24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Stimolazione di recettori  GABA</a:t>
            </a:r>
            <a:r>
              <a:rPr lang="it-IT" sz="2400" b="1" baseline="-2500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buFontTx/>
              <a:buNone/>
              <a:defRPr/>
            </a:pPr>
            <a:endParaRPr lang="it-IT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Ridotta liberazione di neurotrasmettitori eccitatori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Incremento dell’inibizione presinaptica</a:t>
            </a:r>
          </a:p>
        </p:txBody>
      </p:sp>
      <p:pic>
        <p:nvPicPr>
          <p:cNvPr id="67588" name="Picture 5" descr="giovanni10i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9663" y="1981200"/>
            <a:ext cx="3267075" cy="4114800"/>
          </a:xfrm>
          <a:ln w="19050">
            <a:solidFill>
              <a:srgbClr val="FFFF00"/>
            </a:solidFill>
          </a:ln>
        </p:spPr>
      </p:pic>
    </p:spTree>
  </p:cSld>
  <p:clrMapOvr>
    <a:masterClrMapping/>
  </p:clrMapOvr>
  <p:transition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  <a:latin typeface="Tahoma" pitchFamily="34" charset="0"/>
              </a:rPr>
              <a:t>BACLOFEN</a:t>
            </a:r>
            <a:endParaRPr lang="it-IT" sz="40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EFFETTI CLINICI:</a:t>
            </a:r>
            <a:endParaRPr lang="it-IT" sz="3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</a:rPr>
              <a:t>	- r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iduzione spasmi flesso-estensori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riduzione riflesso mono- polisinaptici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riduzione iperreflessia sfinteriale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EFFETTI COLLATERALI: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2000" b="1" smtClean="0">
                <a:solidFill>
                  <a:schemeClr val="bg1"/>
                </a:solidFill>
              </a:rPr>
              <a:t>- </a:t>
            </a:r>
            <a:r>
              <a:rPr lang="it-IT" sz="2400" b="1" smtClean="0">
                <a:solidFill>
                  <a:schemeClr val="bg1"/>
                </a:solidFill>
              </a:rPr>
              <a:t>sedazione, sonnolenza, faticabilità, confusione,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</a:rPr>
              <a:t>      vertigini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</a:rPr>
              <a:t>	- ipotonia, atassia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INDICAZIONI: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spasticità spinale</a:t>
            </a: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(possibile spasticità cerebrale)</a:t>
            </a:r>
          </a:p>
        </p:txBody>
      </p:sp>
    </p:spTree>
  </p:cSld>
  <p:clrMapOvr>
    <a:masterClrMapping/>
  </p:clrMapOvr>
  <p:transition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  <a:latin typeface="Tahoma" pitchFamily="34" charset="0"/>
              </a:rPr>
              <a:t>Baclofen Intratecale</a:t>
            </a:r>
            <a:endParaRPr lang="it-IT" sz="400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Consiste nella infusione diretta del baclofen tramite un catetere intratecale controllato da una pompa programmabile per via telemetrica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Indicato nei pazienti con grave spasticità [Ashworth </a:t>
            </a: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≥ 3] </a:t>
            </a: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 gestibile con trattamenti orali per inefficacia clinica o per effetti collaterali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Stessi benefici clinici con dosi molto minori [mcg vs mg], ma possibili problemi (infezioni, malfunzionamento, costi, invasività)</a:t>
            </a:r>
            <a:endParaRPr lang="it-IT" sz="2000" b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it-IT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 Selezione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 Screening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 Impianto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 Aggiustamento dose </a:t>
            </a:r>
          </a:p>
        </p:txBody>
      </p:sp>
    </p:spTree>
  </p:cSld>
  <p:clrMapOvr>
    <a:masterClrMapping/>
  </p:clrMapOvr>
  <p:transition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  <a:latin typeface="Tahoma" pitchFamily="34" charset="0"/>
              </a:rPr>
              <a:t>Baclofen Intratecale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20938"/>
            <a:ext cx="28082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349500"/>
            <a:ext cx="32845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685800" y="260350"/>
            <a:ext cx="7772400" cy="10810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000" b="1">
                <a:solidFill>
                  <a:srgbClr val="FFFF00"/>
                </a:solidFill>
              </a:rPr>
              <a:t>Baclofen Intratecale</a:t>
            </a:r>
            <a:r>
              <a:rPr lang="it-IT" sz="4000">
                <a:solidFill>
                  <a:srgbClr val="FFFF00"/>
                </a:solidFill>
              </a:rPr>
              <a:t> </a:t>
            </a:r>
            <a:endParaRPr lang="it-IT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168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700213"/>
            <a:ext cx="3105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chemeClr val="bg1"/>
                </a:solidFill>
              </a:rPr>
              <a:t>FUSO NEUROMUSCOLARE</a:t>
            </a:r>
            <a:r>
              <a:rPr lang="it-IT" b="1" smtClean="0">
                <a:solidFill>
                  <a:srgbClr val="FFFF00"/>
                </a:solidFill>
              </a:rPr>
              <a:t> </a:t>
            </a:r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9563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376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COMPONENTE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FASICA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COMPONENTE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TONICA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Terminazioni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Primarie (fibre Ia)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Terminazioni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Secondarie (fibre Ia e 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Informazioni sulla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velocità di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allungamento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Informazioni sul grado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 allungamento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  <a:latin typeface="Tahoma" pitchFamily="34" charset="0"/>
              </a:rPr>
              <a:t>TIZANIDINA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z="2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it-IT" sz="24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Symbol" pitchFamily="18" charset="2"/>
              </a:rPr>
              <a:t>■  </a:t>
            </a:r>
            <a:r>
              <a:rPr lang="it-IT" sz="24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2-agonista</a:t>
            </a:r>
            <a:r>
              <a:rPr lang="it-IT" sz="2400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(agisce a livello spinale e sovraspinale</a:t>
            </a: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it-IT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it-IT" sz="12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Riduzione dell’attività presinaptica degli interneuroni eccitatori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it-IT" sz="26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08" name="Picture 5" descr="spast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111375"/>
            <a:ext cx="3810000" cy="3852863"/>
          </a:xfrm>
          <a:ln w="19050">
            <a:solidFill>
              <a:srgbClr val="FFFF00"/>
            </a:solidFill>
          </a:ln>
        </p:spPr>
      </p:pic>
    </p:spTree>
  </p:cSld>
  <p:clrMapOvr>
    <a:masterClrMapping/>
  </p:clrMapOvr>
  <p:transition>
    <p:wipe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  <a:latin typeface="Tahoma" pitchFamily="34" charset="0"/>
              </a:rPr>
              <a:t>TIZANIDINA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EFFETTI CLINICI:</a:t>
            </a:r>
            <a:r>
              <a:rPr lang="it-IT" sz="2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it-IT" sz="2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riduzione riflessi tonici polisinaptici  </a:t>
            </a:r>
          </a:p>
          <a:p>
            <a:pPr eaLnBrk="1" hangingPunct="1"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- riduzione co-contrazione</a:t>
            </a:r>
          </a:p>
          <a:p>
            <a:pPr eaLnBrk="1" hangingPunct="1">
              <a:buFontTx/>
              <a:buNone/>
              <a:defRPr/>
            </a:pPr>
            <a:endParaRPr lang="it-IT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EFFECTI COLLATERALI: </a:t>
            </a:r>
          </a:p>
          <a:p>
            <a:pPr eaLnBrk="1" hangingPunct="1">
              <a:buFontTx/>
              <a:buNone/>
              <a:defRPr/>
            </a:pPr>
            <a:r>
              <a:rPr 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- 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sedazione, vertigini, secchezza fauci, </a:t>
            </a:r>
            <a:r>
              <a:rPr lang="it-IT" sz="24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 ipostenia</a:t>
            </a:r>
          </a:p>
          <a:p>
            <a:pPr eaLnBrk="1" hangingPunct="1">
              <a:buFontTx/>
              <a:buNone/>
              <a:defRPr/>
            </a:pPr>
            <a:endParaRPr lang="it-IT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it-IT" sz="2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INDICAZIONI:</a:t>
            </a: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MS - SCI (possibile spasticità cerebrale) </a:t>
            </a:r>
            <a:endParaRPr lang="it-IT" sz="24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>
                <a:solidFill>
                  <a:srgbClr val="FFFF00"/>
                </a:solidFill>
                <a:latin typeface="Tahoma" pitchFamily="34" charset="0"/>
              </a:rPr>
              <a:t>Altri Imidazolinici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Clonidina: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2-agonista, con possible attività antispastica (inibizione della sostanza gelatinosa di Rolando e della via ceruleo-spinale)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it-IT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it-IT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Non vi sono studi controllati</a:t>
            </a:r>
          </a:p>
        </p:txBody>
      </p:sp>
    </p:spTree>
  </p:cSld>
  <p:clrMapOvr>
    <a:masterClrMapping/>
  </p:clrMapOvr>
  <p:transition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4000" b="1" smtClean="0">
                <a:solidFill>
                  <a:srgbClr val="FFFF00"/>
                </a:solidFill>
                <a:latin typeface="Tahoma" pitchFamily="34" charset="0"/>
              </a:rPr>
              <a:t>DANTROLENE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it-IT" sz="10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200" b="1" smtClean="0">
                <a:solidFill>
                  <a:schemeClr val="bg1"/>
                </a:solidFill>
              </a:rPr>
              <a:t>Inibizione periferica della liberazione di calcio dal reticolo sarcoplasmico con ridotta reazione  eccitazione/accoppiamento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12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200" b="1" smtClean="0">
                <a:solidFill>
                  <a:srgbClr val="FFFF00"/>
                </a:solidFill>
              </a:rPr>
              <a:t>EFFETTI CLINICI:</a:t>
            </a:r>
            <a:r>
              <a:rPr lang="it-IT" sz="2200" b="1" smtClean="0">
                <a:solidFill>
                  <a:srgbClr val="FF99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200" b="1" smtClean="0">
                <a:solidFill>
                  <a:srgbClr val="FFFF00"/>
                </a:solidFill>
              </a:rPr>
              <a:t>	</a:t>
            </a:r>
            <a:r>
              <a:rPr lang="it-IT" sz="2200" b="1" smtClean="0">
                <a:solidFill>
                  <a:schemeClr val="bg1"/>
                </a:solidFill>
              </a:rPr>
              <a:t>Riduzione del tono e dei riflessi fasici e spasmi (</a:t>
            </a:r>
            <a:r>
              <a:rPr lang="it-IT" sz="2200" b="1" smtClean="0">
                <a:solidFill>
                  <a:schemeClr val="bg1"/>
                </a:solidFill>
                <a:sym typeface="Symbol" pitchFamily="18" charset="2"/>
              </a:rPr>
              <a:t> ROM)</a:t>
            </a:r>
            <a:endParaRPr lang="it-IT" sz="22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sz="12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smtClean="0">
                <a:solidFill>
                  <a:srgbClr val="FFFF00"/>
                </a:solidFill>
              </a:rPr>
              <a:t>INDICAZIONI:</a:t>
            </a:r>
            <a:r>
              <a:rPr lang="it-IT" sz="2400" b="1" smtClean="0">
                <a:solidFill>
                  <a:schemeClr val="bg1"/>
                </a:solidFill>
              </a:rPr>
              <a:t> stroke – CP - SCI (possibIle TBI -MS)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10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sz="2200" b="1" smtClean="0">
                <a:solidFill>
                  <a:srgbClr val="FFFF00"/>
                </a:solidFill>
              </a:rPr>
              <a:t>EFFETTI COLLATERALI: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it-IT" sz="2200" b="1" smtClean="0">
                <a:solidFill>
                  <a:schemeClr val="bg1"/>
                </a:solidFill>
              </a:rPr>
              <a:t>	</a:t>
            </a:r>
            <a:r>
              <a:rPr lang="it-IT" sz="2200" b="1" smtClean="0">
                <a:solidFill>
                  <a:srgbClr val="66FF33"/>
                </a:solidFill>
              </a:rPr>
              <a:t>grave epato-tossicità</a:t>
            </a:r>
            <a:r>
              <a:rPr lang="it-IT" sz="2200" b="1" smtClean="0">
                <a:solidFill>
                  <a:schemeClr val="bg1"/>
                </a:solidFill>
              </a:rPr>
              <a:t>,  sintomi gastro-intestinali, ipostenia, scarsa sedazione</a:t>
            </a:r>
          </a:p>
        </p:txBody>
      </p:sp>
    </p:spTree>
  </p:cSld>
  <p:clrMapOvr>
    <a:masterClrMapping/>
  </p:clrMapOvr>
  <p:transition>
    <p:wipe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8382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“Gabapentin effect on spasticity in multiple sclerosis: a placebo controlled, randomized trial”</a:t>
            </a:r>
            <a:br>
              <a:rPr lang="it-IT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1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it-IT" sz="1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400" b="1" i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Cutter et al. 2000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Riduce la compromissione da spasticità (in misura superiore al placebo) e senza rilevanti effetti collaterali </a:t>
            </a:r>
          </a:p>
        </p:txBody>
      </p:sp>
    </p:spTree>
  </p:cSld>
  <p:clrMapOvr>
    <a:masterClrMapping/>
  </p:clrMapOvr>
  <p:transition>
    <p:wipe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3200" b="1" smtClean="0">
                <a:solidFill>
                  <a:srgbClr val="00FF00"/>
                </a:solidFill>
                <a:latin typeface="Tahoma" pitchFamily="34" charset="0"/>
              </a:rPr>
              <a:t>Cochrane Database Syst. Rev. (2000)</a:t>
            </a:r>
            <a:endParaRPr lang="it-IT" sz="3200" smtClean="0">
              <a:latin typeface="Tahoma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it-IT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assess the effectiveness and safety of antispastic drugs in patients with SCI</a:t>
            </a:r>
          </a:p>
          <a:p>
            <a:pPr algn="ctr" eaLnBrk="1" hangingPunct="1">
              <a:buFontTx/>
              <a:buNone/>
              <a:defRPr/>
            </a:pPr>
            <a:endParaRPr lang="it-IT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studies (placebo controlled) showed a significant effect of </a:t>
            </a:r>
            <a:r>
              <a:rPr lang="it-IT" sz="2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intrathecal baclofen</a:t>
            </a: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reducing spasticity (Ashworth - ADL)</a:t>
            </a:r>
          </a:p>
          <a:p>
            <a:pPr eaLnBrk="1" hangingPunct="1">
              <a:defRPr/>
            </a:pPr>
            <a:endParaRPr lang="it-IT" sz="2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study (placebo controlled) showed a significant effect of </a:t>
            </a:r>
            <a:r>
              <a:rPr lang="it-IT" sz="20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tizanidine</a:t>
            </a: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improving Ashworth scale but not ADL</a:t>
            </a:r>
          </a:p>
          <a:p>
            <a:pPr eaLnBrk="1" hangingPunct="1">
              <a:defRPr/>
            </a:pPr>
            <a:endParaRPr lang="it-IT" sz="2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it-IT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significant evidence for the other drugs (gabapentin, Clonidine, diazepam, oral baclofen)</a:t>
            </a:r>
          </a:p>
        </p:txBody>
      </p:sp>
    </p:spTree>
  </p:cSld>
  <p:clrMapOvr>
    <a:masterClrMapping/>
  </p:clrMapOvr>
  <p:transition>
    <p:wipe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EPERISONE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00213"/>
            <a:ext cx="8229600" cy="442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b="1" smtClean="0">
                <a:solidFill>
                  <a:srgbClr val="FFFF00"/>
                </a:solidFill>
              </a:rPr>
              <a:t>Inibizione firing spontaneo gamma-motoneuroni</a:t>
            </a:r>
          </a:p>
          <a:p>
            <a:pPr eaLnBrk="1" hangingPunct="1">
              <a:lnSpc>
                <a:spcPct val="90000"/>
              </a:lnSpc>
            </a:pPr>
            <a:r>
              <a:rPr lang="it-IT" b="1" smtClean="0">
                <a:solidFill>
                  <a:srgbClr val="FFFF00"/>
                </a:solidFill>
              </a:rPr>
              <a:t>Soppressione riflessi spinali mono- e polisinaptici</a:t>
            </a:r>
          </a:p>
          <a:p>
            <a:pPr eaLnBrk="1" hangingPunct="1">
              <a:lnSpc>
                <a:spcPct val="90000"/>
              </a:lnSpc>
            </a:pPr>
            <a:r>
              <a:rPr lang="it-IT" b="1" smtClean="0">
                <a:solidFill>
                  <a:srgbClr val="FFFF00"/>
                </a:solidFill>
              </a:rPr>
              <a:t>Inibizione ipertono gamma e, in misura minore, alfa</a:t>
            </a:r>
          </a:p>
          <a:p>
            <a:pPr eaLnBrk="1" hangingPunct="1">
              <a:lnSpc>
                <a:spcPct val="90000"/>
              </a:lnSpc>
            </a:pPr>
            <a:r>
              <a:rPr lang="it-IT" b="1" smtClean="0">
                <a:solidFill>
                  <a:srgbClr val="FFFF00"/>
                </a:solidFill>
              </a:rPr>
              <a:t>Blocco canali ioni sodio </a:t>
            </a:r>
            <a:r>
              <a:rPr lang="it-IT" sz="2800" b="1" smtClean="0">
                <a:solidFill>
                  <a:srgbClr val="FFFF00"/>
                </a:solidFill>
              </a:rPr>
              <a:t> &gt;</a:t>
            </a:r>
            <a:r>
              <a:rPr lang="it-IT" b="1" smtClean="0">
                <a:solidFill>
                  <a:srgbClr val="FFFF00"/>
                </a:solidFill>
              </a:rPr>
              <a:t>  analgesia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6588125" y="48688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78853" name="Line 6"/>
          <p:cNvSpPr>
            <a:spLocks noChangeShapeType="1"/>
          </p:cNvSpPr>
          <p:nvPr/>
        </p:nvSpPr>
        <p:spPr bwMode="auto">
          <a:xfrm>
            <a:off x="900113" y="53006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797800" cy="46799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b="1" smtClean="0">
                <a:solidFill>
                  <a:schemeClr val="bg1"/>
                </a:solidFill>
              </a:rPr>
              <a:t>Immissione in commercio del farmaco</a:t>
            </a:r>
            <a:r>
              <a:rPr lang="it-IT" b="1" smtClean="0"/>
              <a:t> </a:t>
            </a:r>
            <a:r>
              <a:rPr lang="it-IT" b="1" smtClean="0">
                <a:solidFill>
                  <a:srgbClr val="FFFF00"/>
                </a:solidFill>
              </a:rPr>
              <a:t>SATIVEX</a:t>
            </a:r>
            <a:r>
              <a:rPr lang="it-IT" b="1" smtClean="0"/>
              <a:t> </a:t>
            </a:r>
            <a:r>
              <a:rPr lang="it-IT" b="1" smtClean="0">
                <a:solidFill>
                  <a:schemeClr val="bg1"/>
                </a:solidFill>
              </a:rPr>
              <a:t>(delta-9-tetraidrocannabinolo+cannabidiolo) indicato come trattamento per alleviare i sintomi in pazienti adulti affetti da spasticità da moderata a grave dovuta alla sclerosi multipla che non hanno manifestato una risposta adeguata ad altri medicinali antispastici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b="1" smtClean="0">
                <a:solidFill>
                  <a:srgbClr val="FFFF00"/>
                </a:solidFill>
              </a:rPr>
              <a:t>“G.U. n° 100 – 30 aprile 2013”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  <a:t>Agenti Neurolitici:</a:t>
            </a:r>
            <a:b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it-IT" sz="3600" b="1" smtClean="0">
                <a:solidFill>
                  <a:srgbClr val="FFFF00"/>
                </a:solidFill>
                <a:latin typeface="Tahoma" pitchFamily="34" charset="0"/>
              </a:rPr>
              <a:t> fenolo ed alcool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INDICAZIONI:</a:t>
            </a:r>
          </a:p>
          <a:p>
            <a:pPr eaLnBrk="1" hangingPunct="1">
              <a:buFontTx/>
              <a:buNone/>
              <a:defRPr/>
            </a:pPr>
            <a:r>
              <a:rPr lang="it-IT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spasticità focale – muscoli prossimali (arto inferiore)</a:t>
            </a:r>
          </a:p>
          <a:p>
            <a:pPr eaLnBrk="1" hangingPunct="1">
              <a:defRPr/>
            </a:pPr>
            <a:endParaRPr lang="it-IT" sz="1600" b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it-IT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EFFETTI CLINICI:</a:t>
            </a:r>
          </a:p>
          <a:p>
            <a:pPr eaLnBrk="1" hangingPunct="1">
              <a:buFontTx/>
              <a:buNone/>
              <a:defRPr/>
            </a:pPr>
            <a:r>
              <a:rPr lang="it-IT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r</a:t>
            </a:r>
            <a:r>
              <a:rPr lang="it-IT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iduzione tono (e clono) senza compromissione della forza di contrazione volontaria. Effetto di lunga durata</a:t>
            </a:r>
          </a:p>
          <a:p>
            <a:pPr eaLnBrk="1" hangingPunct="1">
              <a:buFontTx/>
              <a:buNone/>
              <a:defRPr/>
            </a:pPr>
            <a:r>
              <a:rPr lang="it-IT" sz="1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it-IT" sz="1600" b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it-IT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EFFETTI COLLATERALI:</a:t>
            </a:r>
          </a:p>
          <a:p>
            <a:pPr eaLnBrk="1" hangingPunct="1">
              <a:buFontTx/>
              <a:buNone/>
              <a:defRPr/>
            </a:pPr>
            <a:r>
              <a:rPr lang="it-IT" sz="2200" b="1" smtClean="0">
                <a:solidFill>
                  <a:schemeClr val="bg1"/>
                </a:solidFill>
              </a:rPr>
              <a:t>	danni sensitivi </a:t>
            </a:r>
            <a:r>
              <a:rPr lang="it-IT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(disestesie, causalgia, dolore nevralgico)</a:t>
            </a:r>
          </a:p>
          <a:p>
            <a:pPr eaLnBrk="1" hangingPunct="1">
              <a:buFontTx/>
              <a:buNone/>
              <a:defRPr/>
            </a:pPr>
            <a:r>
              <a:rPr lang="it-IT" sz="2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danni tissutali (edema, trombosi venosa)</a:t>
            </a:r>
            <a:endParaRPr lang="it-IT" sz="8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>
                <a:solidFill>
                  <a:srgbClr val="FFFF00"/>
                </a:solidFill>
              </a:rPr>
              <a:t>TOSSINA BOTULINICA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La sua azione si esplica a livello delle terminazioni nervose  periferiche con blocco della liberazione presinaptica di acetilcolina</a:t>
            </a:r>
          </a:p>
          <a:p>
            <a:pPr eaLnBrk="1" hangingPunct="1"/>
            <a:endParaRPr lang="it-IT" smtClean="0">
              <a:solidFill>
                <a:schemeClr val="bg1"/>
              </a:solidFill>
            </a:endParaRPr>
          </a:p>
          <a:p>
            <a:pPr eaLnBrk="1" hangingPunct="1"/>
            <a:r>
              <a:rPr lang="it-IT" smtClean="0">
                <a:solidFill>
                  <a:schemeClr val="bg1"/>
                </a:solidFill>
              </a:rPr>
              <a:t>E’ considerato il trattamento elettivo                                                                                                                                    per le forme di spasticità focale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chemeClr val="bg1"/>
                </a:solidFill>
              </a:rPr>
              <a:t>FUSO NEUROMUSCOLARE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r>
              <a:rPr lang="it-IT" smtClean="0">
                <a:solidFill>
                  <a:srgbClr val="FFFF00"/>
                </a:solidFill>
              </a:rPr>
              <a:t>Il sistema </a:t>
            </a:r>
            <a:r>
              <a:rPr lang="en-US" smtClean="0">
                <a:solidFill>
                  <a:srgbClr val="FFFF00"/>
                </a:solidFill>
                <a:cs typeface="Times New Roman" pitchFamily="18" charset="0"/>
              </a:rPr>
              <a:t>gamma</a:t>
            </a:r>
            <a:r>
              <a:rPr lang="it-IT" smtClean="0">
                <a:solidFill>
                  <a:srgbClr val="FFFF00"/>
                </a:solidFill>
              </a:rPr>
              <a:t> efferente causa la contrazione delle estremità delle fibre intrafusali</a:t>
            </a:r>
          </a:p>
          <a:p>
            <a:r>
              <a:rPr lang="it-IT" smtClean="0">
                <a:solidFill>
                  <a:srgbClr val="FFFF00"/>
                </a:solidFill>
              </a:rPr>
              <a:t>Ciò genera lo stiramento della parte centrale dove sono localizzate le fibre afferenti</a:t>
            </a:r>
          </a:p>
          <a:p>
            <a:endParaRPr lang="it-IT" smtClean="0">
              <a:solidFill>
                <a:srgbClr val="FFFF00"/>
              </a:solidFill>
            </a:endParaRPr>
          </a:p>
          <a:p>
            <a:pPr algn="ctr">
              <a:buFontTx/>
              <a:buNone/>
            </a:pPr>
            <a:r>
              <a:rPr lang="it-IT" sz="3600" smtClean="0">
                <a:solidFill>
                  <a:schemeClr val="bg1"/>
                </a:solidFill>
              </a:rPr>
              <a:t>Azione di controllo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Trattamento della Spasticità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49500"/>
            <a:ext cx="7772400" cy="3746500"/>
          </a:xfrm>
        </p:spPr>
        <p:txBody>
          <a:bodyPr/>
          <a:lstStyle/>
          <a:p>
            <a:pPr eaLnBrk="1" hangingPunct="1"/>
            <a:r>
              <a:rPr lang="it-IT" sz="3600" b="1" smtClean="0">
                <a:solidFill>
                  <a:srgbClr val="66FF33"/>
                </a:solidFill>
              </a:rPr>
              <a:t>Chirurgia “riabilitativa”</a:t>
            </a:r>
            <a:r>
              <a:rPr lang="it-IT" sz="3600" b="1" smtClean="0">
                <a:solidFill>
                  <a:schemeClr val="bg1"/>
                </a:solidFill>
              </a:rPr>
              <a:t> (trasposizioni tendinee nella tetraplegia)</a:t>
            </a:r>
          </a:p>
          <a:p>
            <a:pPr eaLnBrk="1" hangingPunct="1"/>
            <a:r>
              <a:rPr lang="it-IT" sz="3600" b="1" smtClean="0">
                <a:solidFill>
                  <a:srgbClr val="66FF33"/>
                </a:solidFill>
              </a:rPr>
              <a:t>Chirurgia “demolitiva”</a:t>
            </a:r>
          </a:p>
          <a:p>
            <a:pPr eaLnBrk="1" hangingPunct="1">
              <a:buFontTx/>
              <a:buNone/>
            </a:pPr>
            <a:r>
              <a:rPr lang="it-IT" sz="3600" b="1" smtClean="0">
                <a:solidFill>
                  <a:schemeClr val="bg1"/>
                </a:solidFill>
              </a:rPr>
              <a:t>   (tenotomie, neurotomie,  rizotomie, DREZ)</a:t>
            </a:r>
          </a:p>
          <a:p>
            <a:pPr eaLnBrk="1" hangingPunct="1"/>
            <a:endParaRPr lang="it-IT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4000" b="1">
                <a:solidFill>
                  <a:srgbClr val="FFFF00"/>
                </a:solidFill>
                <a:latin typeface="Garamond" pitchFamily="18" charset="0"/>
                <a:cs typeface="Arial" pitchFamily="34" charset="0"/>
              </a:rPr>
              <a:t>Trattamento della Spasticità</a:t>
            </a:r>
            <a:endParaRPr lang="it-IT" sz="4000">
              <a:solidFill>
                <a:srgbClr val="FFFF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2987675" y="5084763"/>
            <a:ext cx="243840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Regionale</a:t>
            </a:r>
          </a:p>
          <a:p>
            <a:pPr algn="ctr"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Baclofen intratecale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048000" y="3124200"/>
            <a:ext cx="23622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Terapia Medica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443663" y="3141663"/>
            <a:ext cx="23622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b="1">
                <a:solidFill>
                  <a:srgbClr val="FF0000"/>
                </a:solidFill>
                <a:cs typeface="Arial" pitchFamily="34" charset="0"/>
              </a:rPr>
              <a:t>Riabilitazione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427538" y="1557338"/>
            <a:ext cx="3313112" cy="838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sz="1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Trattare iperattivit</a:t>
            </a:r>
            <a:r>
              <a:rPr lang="it-IT" sz="1800" b="1">
                <a:cs typeface="Arial" charset="0"/>
              </a:rPr>
              <a:t>à </a:t>
            </a:r>
            <a:r>
              <a:rPr lang="it-IT" sz="18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muscolare</a:t>
            </a:r>
          </a:p>
          <a:p>
            <a:pPr algn="ctr" eaLnBrk="0" hangingPunct="0">
              <a:defRPr/>
            </a:pPr>
            <a:r>
              <a:rPr lang="it-IT" sz="1800" b="1">
                <a:cs typeface="Arial" charset="0"/>
              </a:rPr>
              <a:t>con differenti strategie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4191000" y="4191000"/>
            <a:ext cx="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5410200" y="3657600"/>
            <a:ext cx="1066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5940425" y="2420938"/>
            <a:ext cx="0" cy="1223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5724525" y="5084763"/>
            <a:ext cx="243840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Focale</a:t>
            </a:r>
          </a:p>
          <a:p>
            <a:pPr algn="ctr"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Tossina botulinica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323850" y="5084763"/>
            <a:ext cx="2438400" cy="1066800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it-IT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Sistemica</a:t>
            </a:r>
            <a:endParaRPr lang="it-IT" b="1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 eaLnBrk="0" hangingPunct="0">
              <a:defRPr/>
            </a:pPr>
            <a:r>
              <a:rPr lang="it-IT" sz="2000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Farmaci per via orale</a:t>
            </a:r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 flipH="1">
            <a:off x="1258888" y="4191000"/>
            <a:ext cx="2932112" cy="822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4191000" y="4191000"/>
            <a:ext cx="2828925" cy="822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395288" y="1052513"/>
            <a:ext cx="2736850" cy="1512887"/>
          </a:xfrm>
          <a:prstGeom prst="rect">
            <a:avLst/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t-IT" sz="2000" b="1">
              <a:cs typeface="Arial" pitchFamily="34" charset="0"/>
            </a:endParaRPr>
          </a:p>
          <a:p>
            <a:pPr eaLnBrk="0" hangingPunct="0"/>
            <a:r>
              <a:rPr lang="it-IT" sz="2000" b="1">
                <a:cs typeface="Arial" pitchFamily="34" charset="0"/>
              </a:rPr>
              <a:t>Prevenire fattori</a:t>
            </a:r>
          </a:p>
          <a:p>
            <a:pPr eaLnBrk="0" hangingPunct="0"/>
            <a:r>
              <a:rPr lang="it-IT" sz="2000" b="1">
                <a:cs typeface="Arial" pitchFamily="34" charset="0"/>
              </a:rPr>
              <a:t>scatenanti o stimoli</a:t>
            </a:r>
          </a:p>
          <a:p>
            <a:pPr eaLnBrk="0" hangingPunct="0"/>
            <a:r>
              <a:rPr lang="it-IT" sz="2000" b="1">
                <a:cs typeface="Arial" pitchFamily="34" charset="0"/>
              </a:rPr>
              <a:t>nocivi  e danni tardivi</a:t>
            </a:r>
          </a:p>
          <a:p>
            <a:pPr eaLnBrk="0" hangingPunct="0"/>
            <a:endParaRPr lang="it-IT" sz="2000" b="1">
              <a:cs typeface="Arial" pitchFamily="34" charset="0"/>
            </a:endParaRPr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 flipV="1">
            <a:off x="3132138" y="1989138"/>
            <a:ext cx="1295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395288" y="3141663"/>
            <a:ext cx="2159000" cy="10795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b="1">
                <a:solidFill>
                  <a:srgbClr val="FF0000"/>
                </a:solidFill>
                <a:cs typeface="Arial" pitchFamily="34" charset="0"/>
              </a:rPr>
              <a:t>Terapia</a:t>
            </a:r>
          </a:p>
          <a:p>
            <a:pPr algn="ctr"/>
            <a:r>
              <a:rPr lang="it-IT" b="1">
                <a:solidFill>
                  <a:srgbClr val="FF0000"/>
                </a:solidFill>
                <a:cs typeface="Arial" pitchFamily="34" charset="0"/>
              </a:rPr>
              <a:t>Chirurgica</a:t>
            </a:r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H="1">
            <a:off x="2555875" y="3644900"/>
            <a:ext cx="503238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>
    <p:wipe dir="d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84213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Trattamento della Spasticità</a:t>
            </a:r>
            <a:endParaRPr lang="it-IT" sz="4400">
              <a:solidFill>
                <a:schemeClr val="tx2"/>
              </a:solidFill>
            </a:endParaRPr>
          </a:p>
        </p:txBody>
      </p:sp>
      <p:sp>
        <p:nvSpPr>
          <p:cNvPr id="84995" name="Rectangle 5"/>
          <p:cNvSpPr>
            <a:spLocks noChangeArrowheads="1"/>
          </p:cNvSpPr>
          <p:nvPr/>
        </p:nvSpPr>
        <p:spPr bwMode="auto">
          <a:xfrm>
            <a:off x="2627313" y="3068638"/>
            <a:ext cx="3384550" cy="1873250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3200" b="1">
                <a:solidFill>
                  <a:srgbClr val="66FF33"/>
                </a:solidFill>
              </a:rPr>
              <a:t>Costituzione del Gruppo</a:t>
            </a:r>
          </a:p>
          <a:p>
            <a:pPr marL="342900" indent="-342900" algn="ctr">
              <a:spcBef>
                <a:spcPct val="20000"/>
              </a:spcBef>
            </a:pPr>
            <a:r>
              <a:rPr lang="it-IT" sz="3200" b="1">
                <a:solidFill>
                  <a:srgbClr val="66FF33"/>
                </a:solidFill>
              </a:rPr>
              <a:t>Multidisciplinare</a:t>
            </a:r>
          </a:p>
        </p:txBody>
      </p:sp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395288" y="2924175"/>
            <a:ext cx="1390650" cy="4222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b="1">
                <a:solidFill>
                  <a:srgbClr val="FFFF00"/>
                </a:solidFill>
              </a:rPr>
              <a:t>Fisiatra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3492500" y="1773238"/>
            <a:ext cx="2103438" cy="4953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00"/>
                </a:solidFill>
              </a:rPr>
              <a:t>Neurologo</a:t>
            </a: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6516688" y="5084763"/>
            <a:ext cx="2376487" cy="12255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00"/>
                </a:solidFill>
              </a:rPr>
              <a:t>Terapista della riabilitazione</a:t>
            </a:r>
          </a:p>
          <a:p>
            <a:pPr algn="ctr"/>
            <a:endParaRPr lang="it-IT" b="1">
              <a:solidFill>
                <a:srgbClr val="FFFF00"/>
              </a:solidFill>
            </a:endParaRPr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468313" y="5373688"/>
            <a:ext cx="1800225" cy="4953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00"/>
                </a:solidFill>
              </a:rPr>
              <a:t>Infermiere</a:t>
            </a:r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6372225" y="2133600"/>
            <a:ext cx="2513013" cy="4953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FFFF00"/>
                </a:solidFill>
              </a:rPr>
              <a:t>Neurochirurgo</a:t>
            </a: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3779838" y="6021388"/>
            <a:ext cx="2016125" cy="45878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b="1">
                <a:solidFill>
                  <a:srgbClr val="FFFF00"/>
                </a:solidFill>
              </a:rPr>
              <a:t>Ortopedico</a:t>
            </a:r>
          </a:p>
        </p:txBody>
      </p:sp>
      <p:cxnSp>
        <p:nvCxnSpPr>
          <p:cNvPr id="85002" name="AutoShape 12"/>
          <p:cNvCxnSpPr>
            <a:cxnSpLocks noChangeShapeType="1"/>
            <a:stCxn id="84996" idx="2"/>
            <a:endCxn id="84995" idx="1"/>
          </p:cNvCxnSpPr>
          <p:nvPr/>
        </p:nvCxnSpPr>
        <p:spPr bwMode="auto">
          <a:xfrm rot="16200000" flipH="1">
            <a:off x="1529556" y="2926557"/>
            <a:ext cx="639763" cy="1517650"/>
          </a:xfrm>
          <a:prstGeom prst="bentConnector2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</p:spPr>
      </p:cxnSp>
      <p:cxnSp>
        <p:nvCxnSpPr>
          <p:cNvPr id="85003" name="AutoShape 15"/>
          <p:cNvCxnSpPr>
            <a:cxnSpLocks noChangeShapeType="1"/>
            <a:stCxn id="84998" idx="0"/>
            <a:endCxn id="84995" idx="3"/>
          </p:cNvCxnSpPr>
          <p:nvPr/>
        </p:nvCxnSpPr>
        <p:spPr bwMode="auto">
          <a:xfrm rot="5400000" flipH="1">
            <a:off x="6338094" y="3698082"/>
            <a:ext cx="1060450" cy="1674812"/>
          </a:xfrm>
          <a:prstGeom prst="bentConnector2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</p:spPr>
      </p:cxnSp>
      <p:sp>
        <p:nvSpPr>
          <p:cNvPr id="85004" name="Line 19"/>
          <p:cNvSpPr>
            <a:spLocks noChangeShapeType="1"/>
          </p:cNvSpPr>
          <p:nvPr/>
        </p:nvSpPr>
        <p:spPr bwMode="auto">
          <a:xfrm>
            <a:off x="2268538" y="5589588"/>
            <a:ext cx="863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5005" name="Line 20"/>
          <p:cNvSpPr>
            <a:spLocks noChangeShapeType="1"/>
          </p:cNvSpPr>
          <p:nvPr/>
        </p:nvSpPr>
        <p:spPr bwMode="auto">
          <a:xfrm flipV="1">
            <a:off x="3132138" y="4941888"/>
            <a:ext cx="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5006" name="Line 21"/>
          <p:cNvSpPr>
            <a:spLocks noChangeShapeType="1"/>
          </p:cNvSpPr>
          <p:nvPr/>
        </p:nvSpPr>
        <p:spPr bwMode="auto">
          <a:xfrm flipV="1">
            <a:off x="4716463" y="4941888"/>
            <a:ext cx="0" cy="1079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5007" name="Line 23"/>
          <p:cNvSpPr>
            <a:spLocks noChangeShapeType="1"/>
          </p:cNvSpPr>
          <p:nvPr/>
        </p:nvSpPr>
        <p:spPr bwMode="auto">
          <a:xfrm>
            <a:off x="4427538" y="2276475"/>
            <a:ext cx="0" cy="792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85008" name="Line 24"/>
          <p:cNvSpPr>
            <a:spLocks noChangeShapeType="1"/>
          </p:cNvSpPr>
          <p:nvPr/>
        </p:nvSpPr>
        <p:spPr bwMode="auto">
          <a:xfrm>
            <a:off x="7667625" y="2636838"/>
            <a:ext cx="0" cy="863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5009" name="Line 25"/>
          <p:cNvSpPr>
            <a:spLocks noChangeShapeType="1"/>
          </p:cNvSpPr>
          <p:nvPr/>
        </p:nvSpPr>
        <p:spPr bwMode="auto">
          <a:xfrm flipH="1">
            <a:off x="6011863" y="3500438"/>
            <a:ext cx="16557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95288" y="1916113"/>
            <a:ext cx="828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000" b="1">
                <a:solidFill>
                  <a:schemeClr val="bg1"/>
                </a:solidFill>
              </a:rPr>
              <a:t>I motoneuroni gamma permettono al fuso neuromuscolare di</a:t>
            </a:r>
          </a:p>
          <a:p>
            <a:pPr algn="ctr"/>
            <a:r>
              <a:rPr lang="it-IT" sz="4000" b="1">
                <a:solidFill>
                  <a:schemeClr val="bg1"/>
                </a:solidFill>
              </a:rPr>
              <a:t> mantenere le propria funzionalità mentre il muscolo si sta contraendo: </a:t>
            </a:r>
            <a:r>
              <a:rPr lang="it-IT" sz="4000" b="1">
                <a:solidFill>
                  <a:srgbClr val="FFFF00"/>
                </a:solidFill>
              </a:rPr>
              <a:t>co-attivazione alfa-gamma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2221</Words>
  <Application>Microsoft Office PowerPoint</Application>
  <PresentationFormat>Presentazione su schermo (4:3)</PresentationFormat>
  <Paragraphs>536</Paragraphs>
  <Slides>82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82</vt:i4>
      </vt:variant>
    </vt:vector>
  </HeadingPairs>
  <TitlesOfParts>
    <vt:vector size="93" baseType="lpstr">
      <vt:lpstr>Times New Roman</vt:lpstr>
      <vt:lpstr>Arial</vt:lpstr>
      <vt:lpstr>Comic Sans MS</vt:lpstr>
      <vt:lpstr>Tahoma</vt:lpstr>
      <vt:lpstr>Times-Roman</vt:lpstr>
      <vt:lpstr>Wingdings</vt:lpstr>
      <vt:lpstr>Times-Bold</vt:lpstr>
      <vt:lpstr>Symbol</vt:lpstr>
      <vt:lpstr>Verdana</vt:lpstr>
      <vt:lpstr>Garamond</vt:lpstr>
      <vt:lpstr>Struttura predefinita</vt:lpstr>
      <vt:lpstr>Spasticità What is it? What is it not? </vt:lpstr>
      <vt:lpstr>Diapositiva 2</vt:lpstr>
      <vt:lpstr>Diapositiva 3</vt:lpstr>
      <vt:lpstr>Diapositiva 4</vt:lpstr>
      <vt:lpstr>Due recettori principali per la propriocezione</vt:lpstr>
      <vt:lpstr>FUSO NEUROMUSCOLARE</vt:lpstr>
      <vt:lpstr>FUSO NEUROMUSCOLARE </vt:lpstr>
      <vt:lpstr>FUSO NEUROMUSCOLARE</vt:lpstr>
      <vt:lpstr>Diapositiva 9</vt:lpstr>
      <vt:lpstr>ORGANO TENDINEO DEL GOLGI</vt:lpstr>
      <vt:lpstr>Diapositiva 11</vt:lpstr>
      <vt:lpstr>RIFLESSO MIOTATICO</vt:lpstr>
      <vt:lpstr>RIFLESSO MIOTATICO</vt:lpstr>
      <vt:lpstr>Diapositiva 14</vt:lpstr>
      <vt:lpstr>RIFLESSO MIOTATICO INVERSO</vt:lpstr>
      <vt:lpstr>RIFLESSI POLISINAPTICI</vt:lpstr>
      <vt:lpstr>TIPI DI INIBIZIONE RIFLESSA</vt:lpstr>
      <vt:lpstr>TONO MUSCOLARE</vt:lpstr>
      <vt:lpstr>Alterazioni del tono muscolare</vt:lpstr>
      <vt:lpstr>Sindrome del Motoneurone Superiore</vt:lpstr>
      <vt:lpstr>Diapositiva 21</vt:lpstr>
      <vt:lpstr>Sindrome del Motoneurone Superiore</vt:lpstr>
      <vt:lpstr>Sindrome del Motoneurone Superiore</vt:lpstr>
      <vt:lpstr>Eccessiva ed inappropriata contrazione muscolare nella sindrome del MNS</vt:lpstr>
      <vt:lpstr>Spasticità   Alterazione del riflesso da stiramento</vt:lpstr>
      <vt:lpstr>La risposta EMG tonica (a lunga-latenza) mostra un comportamento velocità-dipendente  e si protrae per tutto l’arco del movimento</vt:lpstr>
      <vt:lpstr>Controllo sovraspinale delle attività riflesse </vt:lpstr>
      <vt:lpstr>Controllo sovraspinale delle attività riflesse</vt:lpstr>
      <vt:lpstr>Il riflesso da stiramento spastico</vt:lpstr>
      <vt:lpstr>Il riflesso da stiramento spastico</vt:lpstr>
      <vt:lpstr>Diapositiva 31</vt:lpstr>
      <vt:lpstr>Diapositiva 32</vt:lpstr>
      <vt:lpstr>Inibizione Presinaptica</vt:lpstr>
      <vt:lpstr>Inibizione Reciproca Ia </vt:lpstr>
      <vt:lpstr>Inibizione non-reciproca Ib </vt:lpstr>
      <vt:lpstr>Altri Meccanismi</vt:lpstr>
      <vt:lpstr>Afferenze Periferiche</vt:lpstr>
      <vt:lpstr>Afferenze Periferiche</vt:lpstr>
      <vt:lpstr>Meccanismi fisiopatologici</vt:lpstr>
      <vt:lpstr>Diapositiva 40</vt:lpstr>
      <vt:lpstr>SPASTICITA’</vt:lpstr>
      <vt:lpstr>Plasticità</vt:lpstr>
      <vt:lpstr>La spasticità è un disturbo motorio  della riorganizzazione neuronale ad un  livello funzionale inferiore</vt:lpstr>
      <vt:lpstr>Classificazione</vt:lpstr>
      <vt:lpstr>Classificazione</vt:lpstr>
      <vt:lpstr>I motoneuroni gamma sono  coinvolti nella patogenesi della spasticità?</vt:lpstr>
      <vt:lpstr>Classificazione</vt:lpstr>
      <vt:lpstr>Diapositiva 48</vt:lpstr>
      <vt:lpstr>Il meccanismo patogenetico dei cloni potrebbe essere legato all’incremento della attività dinamica gamma durante il movimento del muscolo spastico</vt:lpstr>
      <vt:lpstr>Classificazione</vt:lpstr>
      <vt:lpstr>Diapositiva 51</vt:lpstr>
      <vt:lpstr>Scale di Valutazione</vt:lpstr>
      <vt:lpstr>Scala di Ashworth</vt:lpstr>
      <vt:lpstr>Scala di Ashworth Modificata</vt:lpstr>
      <vt:lpstr>Punteggio degli Spasmi</vt:lpstr>
      <vt:lpstr>Diapositiva 56</vt:lpstr>
      <vt:lpstr>SEMEIOLOGIA CLINICA</vt:lpstr>
      <vt:lpstr>Diapositiva 58</vt:lpstr>
      <vt:lpstr>SPASTICITA’</vt:lpstr>
      <vt:lpstr>Trattamento Farmacologico della Spasticità</vt:lpstr>
      <vt:lpstr>Trattamento Farmacologico della Spasticità</vt:lpstr>
      <vt:lpstr>DIAZEPAM</vt:lpstr>
      <vt:lpstr>DIAZEPAM</vt:lpstr>
      <vt:lpstr>Diapositiva 64</vt:lpstr>
      <vt:lpstr>BACLOFEN</vt:lpstr>
      <vt:lpstr>BACLOFEN</vt:lpstr>
      <vt:lpstr>Baclofen Intratecale</vt:lpstr>
      <vt:lpstr>Baclofen Intratecale</vt:lpstr>
      <vt:lpstr>Diapositiva 69</vt:lpstr>
      <vt:lpstr>TIZANIDINA</vt:lpstr>
      <vt:lpstr>TIZANIDINA</vt:lpstr>
      <vt:lpstr>Diapositiva 72</vt:lpstr>
      <vt:lpstr>DANTROLENE</vt:lpstr>
      <vt:lpstr>“Gabapentin effect on spasticity in multiple sclerosis: a placebo controlled, randomized trial”  Cutter et al. 2000</vt:lpstr>
      <vt:lpstr>Cochrane Database Syst. Rev. (2000)</vt:lpstr>
      <vt:lpstr>EPERISONE</vt:lpstr>
      <vt:lpstr>Diapositiva 77</vt:lpstr>
      <vt:lpstr>Agenti Neurolitici:  fenolo ed alcool</vt:lpstr>
      <vt:lpstr>TOSSINA BOTULINICA</vt:lpstr>
      <vt:lpstr>Trattamento della Spasticità</vt:lpstr>
      <vt:lpstr>Diapositiva 81</vt:lpstr>
      <vt:lpstr>Diapositiva 82</vt:lpstr>
    </vt:vector>
  </TitlesOfParts>
  <Company>DSNV - UNIGE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Spasticity</dc:title>
  <dc:creator>Prof. Giovanni Abbruzzese</dc:creator>
  <cp:lastModifiedBy>Diego</cp:lastModifiedBy>
  <cp:revision>94</cp:revision>
  <dcterms:created xsi:type="dcterms:W3CDTF">2003-04-22T19:03:49Z</dcterms:created>
  <dcterms:modified xsi:type="dcterms:W3CDTF">2015-02-20T06:45:29Z</dcterms:modified>
</cp:coreProperties>
</file>