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56" r:id="rId3"/>
    <p:sldId id="257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10287000" cy="6858000" type="35mm"/>
  <p:notesSz cx="6858000" cy="97536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B7A5"/>
    <a:srgbClr val="FAFD00"/>
    <a:srgbClr val="B50069"/>
    <a:srgbClr val="00FF00"/>
    <a:srgbClr val="CF0E30"/>
    <a:srgbClr val="FD010F"/>
    <a:srgbClr val="333333"/>
    <a:srgbClr val="CECE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395" autoAdjust="0"/>
    <p:restoredTop sz="90929"/>
  </p:normalViewPr>
  <p:slideViewPr>
    <p:cSldViewPr>
      <p:cViewPr varScale="1">
        <p:scale>
          <a:sx n="91" d="100"/>
          <a:sy n="91" d="100"/>
        </p:scale>
        <p:origin x="-96" y="-36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61113" y="9353550"/>
            <a:ext cx="4270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D43FFEB5-3E68-4113-B4B3-426285F04415}" type="slidenum">
              <a:rPr lang="it-IT" sz="1400"/>
              <a:pPr algn="r" eaLnBrk="0" hangingPunct="0">
                <a:defRPr/>
              </a:pPr>
              <a:t>‹N›</a:t>
            </a:fld>
            <a:endParaRPr lang="it-IT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355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delle note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229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8838" y="847725"/>
            <a:ext cx="51403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61113" y="9353550"/>
            <a:ext cx="4270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04D1E8E1-6E7C-4D97-B09A-3A7C64C2FDF2}" type="slidenum">
              <a:rPr lang="it-IT" sz="1400"/>
              <a:pPr algn="r" eaLnBrk="0" hangingPunct="0">
                <a:defRPr/>
              </a:pPr>
              <a:t>‹N›</a:t>
            </a:fld>
            <a:endParaRPr lang="it-IT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/>
          </a:p>
        </p:txBody>
      </p:sp>
      <p:sp>
        <p:nvSpPr>
          <p:cNvPr id="13315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/>
          </a:p>
        </p:txBody>
      </p:sp>
      <p:sp>
        <p:nvSpPr>
          <p:cNvPr id="14339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/>
          </a:p>
        </p:txBody>
      </p:sp>
      <p:sp>
        <p:nvSpPr>
          <p:cNvPr id="15363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866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573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2197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2197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"/>
          <p:cNvGrpSpPr>
            <a:grpSpLocks/>
          </p:cNvGrpSpPr>
          <p:nvPr/>
        </p:nvGrpSpPr>
        <p:grpSpPr bwMode="auto">
          <a:xfrm>
            <a:off x="184150" y="82550"/>
            <a:ext cx="9918700" cy="6710363"/>
            <a:chOff x="116" y="52"/>
            <a:chExt cx="6248" cy="4227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116" y="152"/>
              <a:ext cx="6248" cy="3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3079" name="Group 9"/>
            <p:cNvGrpSpPr>
              <a:grpSpLocks/>
            </p:cNvGrpSpPr>
            <p:nvPr/>
          </p:nvGrpSpPr>
          <p:grpSpPr bwMode="auto">
            <a:xfrm>
              <a:off x="1423" y="52"/>
              <a:ext cx="3757" cy="4227"/>
              <a:chOff x="1423" y="52"/>
              <a:chExt cx="3757" cy="4227"/>
            </a:xfrm>
          </p:grpSpPr>
          <p:grpSp>
            <p:nvGrpSpPr>
              <p:cNvPr id="3080" name="Group 5"/>
              <p:cNvGrpSpPr>
                <a:grpSpLocks/>
              </p:cNvGrpSpPr>
              <p:nvPr/>
            </p:nvGrpSpPr>
            <p:grpSpPr bwMode="auto">
              <a:xfrm>
                <a:off x="4540" y="52"/>
                <a:ext cx="640" cy="472"/>
                <a:chOff x="4540" y="52"/>
                <a:chExt cx="640" cy="472"/>
              </a:xfrm>
            </p:grpSpPr>
            <p:sp>
              <p:nvSpPr>
                <p:cNvPr id="1027" name="AutoShape 3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4633" y="100"/>
                  <a:ext cx="547" cy="424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hlink"/>
                </a:solidFill>
                <a:ln w="12700">
                  <a:solidFill>
                    <a:schemeClr val="hlink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28" name="AutoShape 4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4540" y="52"/>
                  <a:ext cx="547" cy="424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t-IT"/>
                </a:p>
              </p:txBody>
            </p:sp>
          </p:grpSp>
          <p:grpSp>
            <p:nvGrpSpPr>
              <p:cNvPr id="3081" name="Group 8"/>
              <p:cNvGrpSpPr>
                <a:grpSpLocks/>
              </p:cNvGrpSpPr>
              <p:nvPr/>
            </p:nvGrpSpPr>
            <p:grpSpPr bwMode="auto">
              <a:xfrm>
                <a:off x="1423" y="3796"/>
                <a:ext cx="704" cy="483"/>
                <a:chOff x="1423" y="3796"/>
                <a:chExt cx="704" cy="483"/>
              </a:xfrm>
            </p:grpSpPr>
            <p:sp>
              <p:nvSpPr>
                <p:cNvPr id="1030" name="AutoShape 6"/>
                <p:cNvSpPr>
                  <a:spLocks noChangeArrowheads="1"/>
                </p:cNvSpPr>
                <p:nvPr/>
              </p:nvSpPr>
              <p:spPr bwMode="auto">
                <a:xfrm>
                  <a:off x="1580" y="3855"/>
                  <a:ext cx="547" cy="424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hlink"/>
                </a:solidFill>
                <a:ln w="12700">
                  <a:solidFill>
                    <a:schemeClr val="hlink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31" name="AutoShape 7"/>
                <p:cNvSpPr>
                  <a:spLocks noChangeArrowheads="1"/>
                </p:cNvSpPr>
                <p:nvPr/>
              </p:nvSpPr>
              <p:spPr bwMode="auto">
                <a:xfrm>
                  <a:off x="1423" y="3796"/>
                  <a:ext cx="546" cy="424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it-IT"/>
                </a:p>
              </p:txBody>
            </p:sp>
          </p:grpSp>
        </p:grpSp>
      </p:grpSp>
      <p:sp>
        <p:nvSpPr>
          <p:cNvPr id="30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il titolo dello schema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03188" y="6486525"/>
            <a:ext cx="14509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lang="it-IT" sz="1400"/>
              <a:t>Clinica Urologica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3060" y="1196752"/>
            <a:ext cx="77724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it-IT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GLOSSARIO UROLOGICO</a:t>
            </a:r>
          </a:p>
        </p:txBody>
      </p:sp>
      <p:sp>
        <p:nvSpPr>
          <p:cNvPr id="4101" name="Segnaposto contenuto 2"/>
          <p:cNvSpPr>
            <a:spLocks noGrp="1"/>
          </p:cNvSpPr>
          <p:nvPr>
            <p:ph idx="1"/>
          </p:nvPr>
        </p:nvSpPr>
        <p:spPr>
          <a:xfrm>
            <a:off x="4351338" y="5732463"/>
            <a:ext cx="5616575" cy="65722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sz="4400" smtClean="0"/>
              <a:t>Elisabetta Costantini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966788" y="2997200"/>
            <a:ext cx="8280400" cy="19446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it-IT" sz="4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Clinica Urologica ed Andrologica</a:t>
            </a:r>
          </a:p>
          <a:p>
            <a:pPr algn="ctr" eaLnBrk="0" hangingPunct="0">
              <a:defRPr/>
            </a:pPr>
            <a:r>
              <a:rPr lang="it-IT" sz="44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Università degli Studi di Perugia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131050" y="311150"/>
            <a:ext cx="2882900" cy="5321300"/>
          </a:xfrm>
          <a:prstGeom prst="rect">
            <a:avLst/>
          </a:prstGeom>
          <a:gradFill rotWithShape="0">
            <a:gsLst>
              <a:gs pos="0">
                <a:srgbClr val="F57B49"/>
              </a:gs>
              <a:gs pos="100000">
                <a:srgbClr val="49251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473450" y="311150"/>
            <a:ext cx="3492500" cy="5278438"/>
          </a:xfrm>
          <a:prstGeom prst="rect">
            <a:avLst/>
          </a:prstGeom>
          <a:gradFill rotWithShape="0">
            <a:gsLst>
              <a:gs pos="0">
                <a:srgbClr val="492516"/>
              </a:gs>
              <a:gs pos="100000">
                <a:srgbClr val="F57B49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96850" y="311150"/>
            <a:ext cx="3187700" cy="5321300"/>
          </a:xfrm>
          <a:prstGeom prst="rect">
            <a:avLst/>
          </a:prstGeom>
          <a:gradFill rotWithShape="0">
            <a:gsLst>
              <a:gs pos="0">
                <a:srgbClr val="F57B49"/>
              </a:gs>
              <a:gs pos="100000">
                <a:srgbClr val="49251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73050" y="577850"/>
            <a:ext cx="3035300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it-IT" sz="44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POLIURIA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66700" y="2743200"/>
            <a:ext cx="3048000" cy="327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EMISSIONE DI ELEVATE QUANTITA’ DI URINA/24h (oltre 2.000-2.500 ml)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353300" y="2743200"/>
            <a:ext cx="2362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ASSENZA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 URINA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VESCICA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it-IT" sz="2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549650" y="577850"/>
            <a:ext cx="3263900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it-IT" sz="44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OLIGURIA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283450" y="577850"/>
            <a:ext cx="2578100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it-IT" sz="44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ANURIA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697288" y="2744788"/>
            <a:ext cx="3425825" cy="2395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EMISSIONE DI SCARSA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QUANTITA’ DI URINA/24h 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it-IT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(meno di 500-600 ml)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800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EMATURIA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981200"/>
            <a:ext cx="7772400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it-IT" sz="3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PRESENZA DI SANGUE </a:t>
            </a:r>
            <a:endParaRPr lang="it-IT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(GLOBULI ROSSI) 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it-IT" sz="3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NELLE URINE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046413" y="5105400"/>
            <a:ext cx="44989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it-IT" sz="36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MACROEMATURIA</a:t>
            </a:r>
          </a:p>
          <a:p>
            <a:pPr algn="ctr" eaLnBrk="0" hangingPunct="0">
              <a:defRPr/>
            </a:pPr>
            <a:r>
              <a:rPr lang="it-IT" sz="36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MICROEMATURIA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413000" y="1993900"/>
            <a:ext cx="5537200" cy="1803400"/>
          </a:xfrm>
          <a:prstGeom prst="rect">
            <a:avLst/>
          </a:prstGeom>
          <a:noFill/>
          <a:ln w="25400">
            <a:solidFill>
              <a:srgbClr val="FAFD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5126" name="Group 16"/>
          <p:cNvGrpSpPr>
            <a:grpSpLocks/>
          </p:cNvGrpSpPr>
          <p:nvPr/>
        </p:nvGrpSpPr>
        <p:grpSpPr bwMode="auto">
          <a:xfrm>
            <a:off x="3586163" y="3810000"/>
            <a:ext cx="3311525" cy="1144588"/>
            <a:chOff x="2259" y="2400"/>
            <a:chExt cx="2086" cy="721"/>
          </a:xfrm>
        </p:grpSpPr>
        <p:grpSp>
          <p:nvGrpSpPr>
            <p:cNvPr id="5127" name="Group 10"/>
            <p:cNvGrpSpPr>
              <a:grpSpLocks/>
            </p:cNvGrpSpPr>
            <p:nvPr/>
          </p:nvGrpSpPr>
          <p:grpSpPr bwMode="auto">
            <a:xfrm>
              <a:off x="2259" y="2400"/>
              <a:ext cx="1017" cy="721"/>
              <a:chOff x="2259" y="2400"/>
              <a:chExt cx="1017" cy="721"/>
            </a:xfrm>
          </p:grpSpPr>
          <p:sp>
            <p:nvSpPr>
              <p:cNvPr id="5133" name="Freeform 6"/>
              <p:cNvSpPr>
                <a:spLocks/>
              </p:cNvSpPr>
              <p:nvPr/>
            </p:nvSpPr>
            <p:spPr bwMode="auto">
              <a:xfrm>
                <a:off x="2865" y="2750"/>
                <a:ext cx="411" cy="71"/>
              </a:xfrm>
              <a:custGeom>
                <a:avLst/>
                <a:gdLst>
                  <a:gd name="T0" fmla="*/ 183 w 411"/>
                  <a:gd name="T1" fmla="*/ 0 h 71"/>
                  <a:gd name="T2" fmla="*/ 410 w 411"/>
                  <a:gd name="T3" fmla="*/ 70 h 71"/>
                  <a:gd name="T4" fmla="*/ 0 w 411"/>
                  <a:gd name="T5" fmla="*/ 70 h 71"/>
                  <a:gd name="T6" fmla="*/ 183 w 411"/>
                  <a:gd name="T7" fmla="*/ 0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11"/>
                  <a:gd name="T13" fmla="*/ 0 h 71"/>
                  <a:gd name="T14" fmla="*/ 411 w 411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11" h="71">
                    <a:moveTo>
                      <a:pt x="183" y="0"/>
                    </a:moveTo>
                    <a:lnTo>
                      <a:pt x="410" y="70"/>
                    </a:lnTo>
                    <a:lnTo>
                      <a:pt x="0" y="70"/>
                    </a:lnTo>
                    <a:lnTo>
                      <a:pt x="183" y="0"/>
                    </a:lnTo>
                  </a:path>
                </a:pathLst>
              </a:custGeom>
              <a:gradFill rotWithShape="0">
                <a:gsLst>
                  <a:gs pos="0">
                    <a:srgbClr val="00FF00"/>
                  </a:gs>
                  <a:gs pos="100000">
                    <a:srgbClr val="004C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4" name="Freeform 7"/>
              <p:cNvSpPr>
                <a:spLocks/>
              </p:cNvSpPr>
              <p:nvPr/>
            </p:nvSpPr>
            <p:spPr bwMode="auto">
              <a:xfrm>
                <a:off x="2865" y="2400"/>
                <a:ext cx="411" cy="471"/>
              </a:xfrm>
              <a:custGeom>
                <a:avLst/>
                <a:gdLst>
                  <a:gd name="T0" fmla="*/ 0 w 411"/>
                  <a:gd name="T1" fmla="*/ 0 h 471"/>
                  <a:gd name="T2" fmla="*/ 0 w 411"/>
                  <a:gd name="T3" fmla="*/ 470 h 471"/>
                  <a:gd name="T4" fmla="*/ 183 w 411"/>
                  <a:gd name="T5" fmla="*/ 470 h 471"/>
                  <a:gd name="T6" fmla="*/ 183 w 411"/>
                  <a:gd name="T7" fmla="*/ 347 h 471"/>
                  <a:gd name="T8" fmla="*/ 410 w 411"/>
                  <a:gd name="T9" fmla="*/ 421 h 471"/>
                  <a:gd name="T10" fmla="*/ 410 w 411"/>
                  <a:gd name="T11" fmla="*/ 197 h 471"/>
                  <a:gd name="T12" fmla="*/ 0 w 411"/>
                  <a:gd name="T13" fmla="*/ 0 h 4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1"/>
                  <a:gd name="T22" fmla="*/ 0 h 471"/>
                  <a:gd name="T23" fmla="*/ 411 w 411"/>
                  <a:gd name="T24" fmla="*/ 471 h 47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1" h="471">
                    <a:moveTo>
                      <a:pt x="0" y="0"/>
                    </a:moveTo>
                    <a:lnTo>
                      <a:pt x="0" y="470"/>
                    </a:lnTo>
                    <a:lnTo>
                      <a:pt x="183" y="470"/>
                    </a:lnTo>
                    <a:lnTo>
                      <a:pt x="183" y="347"/>
                    </a:lnTo>
                    <a:lnTo>
                      <a:pt x="410" y="421"/>
                    </a:lnTo>
                    <a:lnTo>
                      <a:pt x="410" y="19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008000"/>
                  </a:gs>
                  <a:gs pos="100000">
                    <a:srgbClr val="0026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5" name="Freeform 8"/>
              <p:cNvSpPr>
                <a:spLocks/>
              </p:cNvSpPr>
              <p:nvPr/>
            </p:nvSpPr>
            <p:spPr bwMode="auto">
              <a:xfrm>
                <a:off x="2259" y="2400"/>
                <a:ext cx="737" cy="671"/>
              </a:xfrm>
              <a:custGeom>
                <a:avLst/>
                <a:gdLst>
                  <a:gd name="T0" fmla="*/ 138 w 737"/>
                  <a:gd name="T1" fmla="*/ 0 h 671"/>
                  <a:gd name="T2" fmla="*/ 138 w 737"/>
                  <a:gd name="T3" fmla="*/ 422 h 671"/>
                  <a:gd name="T4" fmla="*/ 0 w 737"/>
                  <a:gd name="T5" fmla="*/ 422 h 671"/>
                  <a:gd name="T6" fmla="*/ 367 w 737"/>
                  <a:gd name="T7" fmla="*/ 670 h 671"/>
                  <a:gd name="T8" fmla="*/ 736 w 737"/>
                  <a:gd name="T9" fmla="*/ 422 h 671"/>
                  <a:gd name="T10" fmla="*/ 597 w 737"/>
                  <a:gd name="T11" fmla="*/ 422 h 671"/>
                  <a:gd name="T12" fmla="*/ 597 w 737"/>
                  <a:gd name="T13" fmla="*/ 0 h 671"/>
                  <a:gd name="T14" fmla="*/ 138 w 737"/>
                  <a:gd name="T15" fmla="*/ 0 h 6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37"/>
                  <a:gd name="T25" fmla="*/ 0 h 671"/>
                  <a:gd name="T26" fmla="*/ 737 w 737"/>
                  <a:gd name="T27" fmla="*/ 671 h 67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37" h="671">
                    <a:moveTo>
                      <a:pt x="138" y="0"/>
                    </a:moveTo>
                    <a:lnTo>
                      <a:pt x="138" y="422"/>
                    </a:lnTo>
                    <a:lnTo>
                      <a:pt x="0" y="422"/>
                    </a:lnTo>
                    <a:lnTo>
                      <a:pt x="367" y="670"/>
                    </a:lnTo>
                    <a:lnTo>
                      <a:pt x="736" y="422"/>
                    </a:lnTo>
                    <a:lnTo>
                      <a:pt x="597" y="422"/>
                    </a:lnTo>
                    <a:lnTo>
                      <a:pt x="597" y="0"/>
                    </a:lnTo>
                    <a:lnTo>
                      <a:pt x="138" y="0"/>
                    </a:lnTo>
                  </a:path>
                </a:pathLst>
              </a:custGeom>
              <a:gradFill rotWithShape="0">
                <a:gsLst>
                  <a:gs pos="0">
                    <a:srgbClr val="80FF00"/>
                  </a:gs>
                  <a:gs pos="100000">
                    <a:srgbClr val="264C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6" name="Freeform 9"/>
              <p:cNvSpPr>
                <a:spLocks/>
              </p:cNvSpPr>
              <p:nvPr/>
            </p:nvSpPr>
            <p:spPr bwMode="auto">
              <a:xfrm>
                <a:off x="2632" y="2825"/>
                <a:ext cx="503" cy="296"/>
              </a:xfrm>
              <a:custGeom>
                <a:avLst/>
                <a:gdLst>
                  <a:gd name="T0" fmla="*/ 367 w 503"/>
                  <a:gd name="T1" fmla="*/ 0 h 296"/>
                  <a:gd name="T2" fmla="*/ 0 w 503"/>
                  <a:gd name="T3" fmla="*/ 246 h 296"/>
                  <a:gd name="T4" fmla="*/ 136 w 503"/>
                  <a:gd name="T5" fmla="*/ 295 h 296"/>
                  <a:gd name="T6" fmla="*/ 502 w 503"/>
                  <a:gd name="T7" fmla="*/ 49 h 296"/>
                  <a:gd name="T8" fmla="*/ 367 w 503"/>
                  <a:gd name="T9" fmla="*/ 0 h 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3"/>
                  <a:gd name="T16" fmla="*/ 0 h 296"/>
                  <a:gd name="T17" fmla="*/ 503 w 503"/>
                  <a:gd name="T18" fmla="*/ 296 h 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3" h="296">
                    <a:moveTo>
                      <a:pt x="367" y="0"/>
                    </a:moveTo>
                    <a:lnTo>
                      <a:pt x="0" y="246"/>
                    </a:lnTo>
                    <a:lnTo>
                      <a:pt x="136" y="295"/>
                    </a:lnTo>
                    <a:lnTo>
                      <a:pt x="502" y="49"/>
                    </a:lnTo>
                    <a:lnTo>
                      <a:pt x="367" y="0"/>
                    </a:lnTo>
                  </a:path>
                </a:pathLst>
              </a:custGeom>
              <a:gradFill rotWithShape="0">
                <a:gsLst>
                  <a:gs pos="0">
                    <a:srgbClr val="00FF00"/>
                  </a:gs>
                  <a:gs pos="100000">
                    <a:srgbClr val="004C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128" name="Group 15"/>
            <p:cNvGrpSpPr>
              <a:grpSpLocks/>
            </p:cNvGrpSpPr>
            <p:nvPr/>
          </p:nvGrpSpPr>
          <p:grpSpPr bwMode="auto">
            <a:xfrm>
              <a:off x="3328" y="2400"/>
              <a:ext cx="1017" cy="721"/>
              <a:chOff x="3328" y="2400"/>
              <a:chExt cx="1017" cy="721"/>
            </a:xfrm>
          </p:grpSpPr>
          <p:sp>
            <p:nvSpPr>
              <p:cNvPr id="5129" name="Freeform 11"/>
              <p:cNvSpPr>
                <a:spLocks/>
              </p:cNvSpPr>
              <p:nvPr/>
            </p:nvSpPr>
            <p:spPr bwMode="auto">
              <a:xfrm>
                <a:off x="3328" y="2750"/>
                <a:ext cx="411" cy="71"/>
              </a:xfrm>
              <a:custGeom>
                <a:avLst/>
                <a:gdLst>
                  <a:gd name="T0" fmla="*/ 227 w 411"/>
                  <a:gd name="T1" fmla="*/ 0 h 71"/>
                  <a:gd name="T2" fmla="*/ 0 w 411"/>
                  <a:gd name="T3" fmla="*/ 70 h 71"/>
                  <a:gd name="T4" fmla="*/ 410 w 411"/>
                  <a:gd name="T5" fmla="*/ 70 h 71"/>
                  <a:gd name="T6" fmla="*/ 227 w 411"/>
                  <a:gd name="T7" fmla="*/ 0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11"/>
                  <a:gd name="T13" fmla="*/ 0 h 71"/>
                  <a:gd name="T14" fmla="*/ 411 w 411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11" h="71">
                    <a:moveTo>
                      <a:pt x="227" y="0"/>
                    </a:moveTo>
                    <a:lnTo>
                      <a:pt x="0" y="70"/>
                    </a:lnTo>
                    <a:lnTo>
                      <a:pt x="410" y="70"/>
                    </a:lnTo>
                    <a:lnTo>
                      <a:pt x="227" y="0"/>
                    </a:lnTo>
                  </a:path>
                </a:pathLst>
              </a:custGeom>
              <a:gradFill rotWithShape="0">
                <a:gsLst>
                  <a:gs pos="0">
                    <a:srgbClr val="00FF00"/>
                  </a:gs>
                  <a:gs pos="100000">
                    <a:srgbClr val="004C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0" name="Freeform 12"/>
              <p:cNvSpPr>
                <a:spLocks/>
              </p:cNvSpPr>
              <p:nvPr/>
            </p:nvSpPr>
            <p:spPr bwMode="auto">
              <a:xfrm>
                <a:off x="3328" y="2400"/>
                <a:ext cx="411" cy="471"/>
              </a:xfrm>
              <a:custGeom>
                <a:avLst/>
                <a:gdLst>
                  <a:gd name="T0" fmla="*/ 410 w 411"/>
                  <a:gd name="T1" fmla="*/ 0 h 471"/>
                  <a:gd name="T2" fmla="*/ 410 w 411"/>
                  <a:gd name="T3" fmla="*/ 470 h 471"/>
                  <a:gd name="T4" fmla="*/ 227 w 411"/>
                  <a:gd name="T5" fmla="*/ 470 h 471"/>
                  <a:gd name="T6" fmla="*/ 227 w 411"/>
                  <a:gd name="T7" fmla="*/ 347 h 471"/>
                  <a:gd name="T8" fmla="*/ 0 w 411"/>
                  <a:gd name="T9" fmla="*/ 421 h 471"/>
                  <a:gd name="T10" fmla="*/ 0 w 411"/>
                  <a:gd name="T11" fmla="*/ 197 h 471"/>
                  <a:gd name="T12" fmla="*/ 410 w 411"/>
                  <a:gd name="T13" fmla="*/ 0 h 4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1"/>
                  <a:gd name="T22" fmla="*/ 0 h 471"/>
                  <a:gd name="T23" fmla="*/ 411 w 411"/>
                  <a:gd name="T24" fmla="*/ 471 h 47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1" h="471">
                    <a:moveTo>
                      <a:pt x="410" y="0"/>
                    </a:moveTo>
                    <a:lnTo>
                      <a:pt x="410" y="470"/>
                    </a:lnTo>
                    <a:lnTo>
                      <a:pt x="227" y="470"/>
                    </a:lnTo>
                    <a:lnTo>
                      <a:pt x="227" y="347"/>
                    </a:lnTo>
                    <a:lnTo>
                      <a:pt x="0" y="421"/>
                    </a:lnTo>
                    <a:lnTo>
                      <a:pt x="0" y="197"/>
                    </a:lnTo>
                    <a:lnTo>
                      <a:pt x="410" y="0"/>
                    </a:lnTo>
                  </a:path>
                </a:pathLst>
              </a:custGeom>
              <a:gradFill rotWithShape="0">
                <a:gsLst>
                  <a:gs pos="0">
                    <a:srgbClr val="008000"/>
                  </a:gs>
                  <a:gs pos="100000">
                    <a:srgbClr val="0026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1" name="Freeform 13"/>
              <p:cNvSpPr>
                <a:spLocks/>
              </p:cNvSpPr>
              <p:nvPr/>
            </p:nvSpPr>
            <p:spPr bwMode="auto">
              <a:xfrm>
                <a:off x="3608" y="2400"/>
                <a:ext cx="737" cy="671"/>
              </a:xfrm>
              <a:custGeom>
                <a:avLst/>
                <a:gdLst>
                  <a:gd name="T0" fmla="*/ 598 w 737"/>
                  <a:gd name="T1" fmla="*/ 0 h 671"/>
                  <a:gd name="T2" fmla="*/ 598 w 737"/>
                  <a:gd name="T3" fmla="*/ 422 h 671"/>
                  <a:gd name="T4" fmla="*/ 736 w 737"/>
                  <a:gd name="T5" fmla="*/ 422 h 671"/>
                  <a:gd name="T6" fmla="*/ 369 w 737"/>
                  <a:gd name="T7" fmla="*/ 670 h 671"/>
                  <a:gd name="T8" fmla="*/ 0 w 737"/>
                  <a:gd name="T9" fmla="*/ 422 h 671"/>
                  <a:gd name="T10" fmla="*/ 139 w 737"/>
                  <a:gd name="T11" fmla="*/ 422 h 671"/>
                  <a:gd name="T12" fmla="*/ 139 w 737"/>
                  <a:gd name="T13" fmla="*/ 0 h 671"/>
                  <a:gd name="T14" fmla="*/ 598 w 737"/>
                  <a:gd name="T15" fmla="*/ 0 h 6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37"/>
                  <a:gd name="T25" fmla="*/ 0 h 671"/>
                  <a:gd name="T26" fmla="*/ 737 w 737"/>
                  <a:gd name="T27" fmla="*/ 671 h 67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37" h="671">
                    <a:moveTo>
                      <a:pt x="598" y="0"/>
                    </a:moveTo>
                    <a:lnTo>
                      <a:pt x="598" y="422"/>
                    </a:lnTo>
                    <a:lnTo>
                      <a:pt x="736" y="422"/>
                    </a:lnTo>
                    <a:lnTo>
                      <a:pt x="369" y="670"/>
                    </a:lnTo>
                    <a:lnTo>
                      <a:pt x="0" y="422"/>
                    </a:lnTo>
                    <a:lnTo>
                      <a:pt x="139" y="422"/>
                    </a:lnTo>
                    <a:lnTo>
                      <a:pt x="139" y="0"/>
                    </a:lnTo>
                    <a:lnTo>
                      <a:pt x="598" y="0"/>
                    </a:lnTo>
                  </a:path>
                </a:pathLst>
              </a:custGeom>
              <a:gradFill rotWithShape="0">
                <a:gsLst>
                  <a:gs pos="0">
                    <a:srgbClr val="80FF00"/>
                  </a:gs>
                  <a:gs pos="100000">
                    <a:srgbClr val="264C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2" name="Freeform 14"/>
              <p:cNvSpPr>
                <a:spLocks/>
              </p:cNvSpPr>
              <p:nvPr/>
            </p:nvSpPr>
            <p:spPr bwMode="auto">
              <a:xfrm>
                <a:off x="3469" y="2825"/>
                <a:ext cx="503" cy="296"/>
              </a:xfrm>
              <a:custGeom>
                <a:avLst/>
                <a:gdLst>
                  <a:gd name="T0" fmla="*/ 135 w 503"/>
                  <a:gd name="T1" fmla="*/ 0 h 296"/>
                  <a:gd name="T2" fmla="*/ 502 w 503"/>
                  <a:gd name="T3" fmla="*/ 246 h 296"/>
                  <a:gd name="T4" fmla="*/ 366 w 503"/>
                  <a:gd name="T5" fmla="*/ 295 h 296"/>
                  <a:gd name="T6" fmla="*/ 0 w 503"/>
                  <a:gd name="T7" fmla="*/ 49 h 296"/>
                  <a:gd name="T8" fmla="*/ 135 w 503"/>
                  <a:gd name="T9" fmla="*/ 0 h 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3"/>
                  <a:gd name="T16" fmla="*/ 0 h 296"/>
                  <a:gd name="T17" fmla="*/ 503 w 503"/>
                  <a:gd name="T18" fmla="*/ 296 h 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3" h="296">
                    <a:moveTo>
                      <a:pt x="135" y="0"/>
                    </a:moveTo>
                    <a:lnTo>
                      <a:pt x="502" y="246"/>
                    </a:lnTo>
                    <a:lnTo>
                      <a:pt x="366" y="295"/>
                    </a:lnTo>
                    <a:lnTo>
                      <a:pt x="0" y="49"/>
                    </a:lnTo>
                    <a:lnTo>
                      <a:pt x="135" y="0"/>
                    </a:lnTo>
                  </a:path>
                </a:pathLst>
              </a:custGeom>
              <a:gradFill rotWithShape="0">
                <a:gsLst>
                  <a:gs pos="0">
                    <a:srgbClr val="00FF00"/>
                  </a:gs>
                  <a:gs pos="100000">
                    <a:srgbClr val="004C00"/>
                  </a:gs>
                </a:gsLst>
                <a:lin ang="2700000" scaled="1"/>
              </a:gra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65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t-IT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EMOGLOBINURIA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7650" y="1447800"/>
            <a:ext cx="7772400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it-IT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PRESENZA DI SANGUE SENZA FORME CORPUSCOLATE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984500" y="2957513"/>
            <a:ext cx="4837113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it-IT" sz="44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URETRORRAGIA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62013" y="3962400"/>
            <a:ext cx="9083675" cy="195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it-IT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FUORIUSCITA DI SANGUE DALL’URETRA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it-IT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 DI FUORI DELLA MINZIONE (CON O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it-IT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SENZA EMATURIA)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574800" y="469900"/>
            <a:ext cx="7594600" cy="2184400"/>
          </a:xfrm>
          <a:prstGeom prst="rect">
            <a:avLst/>
          </a:prstGeom>
          <a:noFill/>
          <a:ln w="25400">
            <a:solidFill>
              <a:srgbClr val="FAFD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736600" y="2984500"/>
            <a:ext cx="9194800" cy="3098800"/>
          </a:xfrm>
          <a:prstGeom prst="rect">
            <a:avLst/>
          </a:prstGeom>
          <a:noFill/>
          <a:ln w="25400">
            <a:solidFill>
              <a:srgbClr val="FAFD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0972" y="332656"/>
            <a:ext cx="9577064" cy="11430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it-IT" sz="3600" b="1" dirty="0" smtClean="0">
                <a:solidFill>
                  <a:schemeClr val="bg1"/>
                </a:solidFill>
              </a:rPr>
              <a:t>DISTURBI DELLA FASE </a:t>
            </a:r>
            <a:r>
              <a:rPr lang="it-IT" sz="3600" b="1" dirty="0" err="1" smtClean="0">
                <a:solidFill>
                  <a:schemeClr val="bg1"/>
                </a:solidFill>
              </a:rPr>
              <a:t>DI</a:t>
            </a:r>
            <a:r>
              <a:rPr lang="it-IT" sz="3600" b="1" dirty="0" smtClean="0">
                <a:solidFill>
                  <a:schemeClr val="bg1"/>
                </a:solidFill>
              </a:rPr>
              <a:t> RIEMPIMENTO </a:t>
            </a:r>
            <a:br>
              <a:rPr lang="it-IT" sz="3600" b="1" dirty="0" smtClean="0">
                <a:solidFill>
                  <a:schemeClr val="bg1"/>
                </a:solidFill>
              </a:rPr>
            </a:br>
            <a:r>
              <a:rPr lang="it-IT" sz="3600" b="1" dirty="0" smtClean="0">
                <a:solidFill>
                  <a:schemeClr val="bg1"/>
                </a:solidFill>
              </a:rPr>
              <a:t>(Sindrome irritativa)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POLLACHIURIA</a:t>
            </a:r>
          </a:p>
          <a:p>
            <a:pPr>
              <a:buFont typeface="Monotype Sorts" pitchFamily="2" charset="2"/>
              <a:buNone/>
              <a:defRPr/>
            </a:pPr>
            <a:endParaRPr lang="it-IT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URGENZA O IMPERIO MINZIONALE</a:t>
            </a:r>
          </a:p>
          <a:p>
            <a:pPr>
              <a:buFont typeface="Monotype Sorts" pitchFamily="2" charset="2"/>
              <a:buNone/>
              <a:defRPr/>
            </a:pPr>
            <a:endParaRPr lang="it-IT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TENESMO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503863" y="1655763"/>
            <a:ext cx="4041775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</a:rPr>
              <a:t>MINZIONE FREQUENTE</a:t>
            </a:r>
          </a:p>
          <a:p>
            <a:pPr eaLnBrk="0" hangingPunct="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</a:rPr>
              <a:t>(DIURNA E/O NOTTURNA-</a:t>
            </a:r>
          </a:p>
          <a:p>
            <a:pPr eaLnBrk="0" hangingPunct="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</a:rPr>
              <a:t>NICTURIA)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503863" y="3636963"/>
            <a:ext cx="4014787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</a:rPr>
              <a:t>STIMOLO INCOERCIBILE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503863" y="5160963"/>
            <a:ext cx="3622675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</a:rPr>
              <a:t>STIMOLO FREQUENTE</a:t>
            </a:r>
          </a:p>
          <a:p>
            <a:pPr eaLnBrk="0" hangingPunct="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</a:rPr>
              <a:t>SENZA MINZIONE</a:t>
            </a:r>
          </a:p>
        </p:txBody>
      </p:sp>
      <p:sp>
        <p:nvSpPr>
          <p:cNvPr id="7177" name="AutoShape 7"/>
          <p:cNvSpPr>
            <a:spLocks noChangeArrowheads="1"/>
          </p:cNvSpPr>
          <p:nvPr/>
        </p:nvSpPr>
        <p:spPr bwMode="auto">
          <a:xfrm>
            <a:off x="4933950" y="1820863"/>
            <a:ext cx="508000" cy="839787"/>
          </a:xfrm>
          <a:prstGeom prst="rightArrow">
            <a:avLst>
              <a:gd name="adj1" fmla="val 75000"/>
              <a:gd name="adj2" fmla="val 50005"/>
            </a:avLst>
          </a:prstGeom>
          <a:solidFill>
            <a:srgbClr val="FAFD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8" name="AutoShape 8"/>
          <p:cNvSpPr>
            <a:spLocks noChangeArrowheads="1"/>
          </p:cNvSpPr>
          <p:nvPr/>
        </p:nvSpPr>
        <p:spPr bwMode="auto">
          <a:xfrm>
            <a:off x="4933950" y="3421063"/>
            <a:ext cx="508000" cy="839787"/>
          </a:xfrm>
          <a:prstGeom prst="rightArrow">
            <a:avLst>
              <a:gd name="adj1" fmla="val 75000"/>
              <a:gd name="adj2" fmla="val 50005"/>
            </a:avLst>
          </a:prstGeom>
          <a:solidFill>
            <a:srgbClr val="FAFD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9" name="AutoShape 9"/>
          <p:cNvSpPr>
            <a:spLocks noChangeArrowheads="1"/>
          </p:cNvSpPr>
          <p:nvPr/>
        </p:nvSpPr>
        <p:spPr bwMode="auto">
          <a:xfrm>
            <a:off x="4933950" y="5097463"/>
            <a:ext cx="508000" cy="839787"/>
          </a:xfrm>
          <a:prstGeom prst="rightArrow">
            <a:avLst>
              <a:gd name="adj1" fmla="val 75000"/>
              <a:gd name="adj2" fmla="val 50005"/>
            </a:avLst>
          </a:prstGeom>
          <a:solidFill>
            <a:srgbClr val="FAFD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t-IT" sz="4800" b="1" dirty="0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SINDROME OSTRUTTIVA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9371013" cy="5105400"/>
          </a:xfrm>
          <a:ln cap="flat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DISURIA (difficoltà alla minzione)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Iniziale		esitazione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Totale		</a:t>
            </a:r>
            <a:r>
              <a:rPr lang="it-IT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ponzamento</a:t>
            </a: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</a:p>
          <a:p>
            <a:pPr>
              <a:defRPr/>
            </a:pP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GETTO IPOVALIDO</a:t>
            </a:r>
          </a:p>
          <a:p>
            <a:pPr>
              <a:defRPr/>
            </a:pP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SGOCCIOLAMENTO POST-MINZIONALE</a:t>
            </a:r>
          </a:p>
          <a:p>
            <a:pPr>
              <a:defRPr/>
            </a:pPr>
            <a:r>
              <a:rPr lang="it-IT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MINZIONE INCOMPLETA O IN PIU’ TEMPI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124200" y="24384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124200" y="31242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74948" y="188640"/>
            <a:ext cx="9896028" cy="114300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it-IT" sz="3600" b="1" kern="0" dirty="0">
                <a:solidFill>
                  <a:schemeClr val="bg1"/>
                </a:solidFill>
              </a:rPr>
              <a:t>DISTURBI DELLA FASE </a:t>
            </a:r>
            <a:r>
              <a:rPr lang="it-IT" sz="3600" b="1" kern="0" dirty="0" err="1">
                <a:solidFill>
                  <a:schemeClr val="bg1"/>
                </a:solidFill>
              </a:rPr>
              <a:t>DI</a:t>
            </a:r>
            <a:r>
              <a:rPr lang="it-IT" sz="3600" b="1" kern="0" dirty="0">
                <a:solidFill>
                  <a:schemeClr val="bg1"/>
                </a:solidFill>
              </a:rPr>
              <a:t> SVUOTAMENTO </a:t>
            </a:r>
            <a:br>
              <a:rPr lang="it-IT" sz="3600" b="1" kern="0" dirty="0">
                <a:solidFill>
                  <a:schemeClr val="bg1"/>
                </a:solidFill>
              </a:rPr>
            </a:br>
            <a:r>
              <a:rPr lang="it-IT" sz="3600" b="1" kern="0" dirty="0">
                <a:solidFill>
                  <a:schemeClr val="bg1"/>
                </a:solidFill>
              </a:rPr>
              <a:t>(Sindrome ostruttiva)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920750"/>
            <a:ext cx="5638800" cy="1130300"/>
          </a:xfrm>
          <a:ln cap="flat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it-IT" sz="6000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STRANGURIA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95600" y="2819400"/>
            <a:ext cx="4572000" cy="32766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it-IT" sz="4400" b="1" smtClean="0">
                <a:solidFill>
                  <a:srgbClr val="FFFFFF"/>
                </a:solidFill>
              </a:rPr>
              <a:t>DOLORE </a:t>
            </a:r>
          </a:p>
          <a:p>
            <a:pPr algn="ctr">
              <a:buFont typeface="Monotype Sorts" pitchFamily="2" charset="2"/>
              <a:buNone/>
            </a:pPr>
            <a:r>
              <a:rPr lang="it-IT" sz="4400" b="1" smtClean="0">
                <a:solidFill>
                  <a:srgbClr val="FFFFFF"/>
                </a:solidFill>
              </a:rPr>
              <a:t>MINZIONALE</a:t>
            </a:r>
          </a:p>
          <a:p>
            <a:pPr algn="ctr">
              <a:buFont typeface="Monotype Sorts" pitchFamily="2" charset="2"/>
              <a:buNone/>
            </a:pPr>
            <a:r>
              <a:rPr lang="it-IT" sz="4400" b="1" smtClean="0">
                <a:solidFill>
                  <a:srgbClr val="FFFFFF"/>
                </a:solidFill>
              </a:rPr>
              <a:t>(BRUCIORE</a:t>
            </a:r>
          </a:p>
          <a:p>
            <a:pPr algn="ctr">
              <a:buFont typeface="Monotype Sorts" pitchFamily="2" charset="2"/>
              <a:buNone/>
            </a:pPr>
            <a:r>
              <a:rPr lang="it-IT" sz="4400" b="1" smtClean="0">
                <a:solidFill>
                  <a:srgbClr val="FFFFFF"/>
                </a:solidFill>
              </a:rPr>
              <a:t>MINZIONALE)</a:t>
            </a:r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 rot="16200000" flipH="1">
            <a:off x="4921250" y="1752601"/>
            <a:ext cx="600075" cy="1625600"/>
          </a:xfrm>
          <a:prstGeom prst="rightArrow">
            <a:avLst>
              <a:gd name="adj1" fmla="val 75000"/>
              <a:gd name="adj2" fmla="val 50005"/>
            </a:avLst>
          </a:prstGeom>
          <a:gradFill rotWithShape="0">
            <a:gsLst>
              <a:gs pos="0">
                <a:srgbClr val="004C00"/>
              </a:gs>
              <a:gs pos="100000">
                <a:srgbClr val="00FF00"/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381000"/>
            <a:ext cx="9829800" cy="1371600"/>
          </a:xfrm>
        </p:spPr>
        <p:txBody>
          <a:bodyPr/>
          <a:lstStyle/>
          <a:p>
            <a:pPr>
              <a:defRPr/>
            </a:pPr>
            <a:r>
              <a:rPr lang="it-IT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RITENZIONE</a:t>
            </a:r>
            <a:br>
              <a:rPr lang="it-IT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Alterazioni dello svuotamento vescicale</a:t>
            </a:r>
          </a:p>
        </p:txBody>
      </p:sp>
      <p:graphicFrame>
        <p:nvGraphicFramePr>
          <p:cNvPr id="1026" name="Object 1024">
            <a:hlinkClick r:id="" action="ppaction://ole?verb=0"/>
          </p:cNvPr>
          <p:cNvGraphicFramePr>
            <a:graphicFrameLocks/>
          </p:cNvGraphicFramePr>
          <p:nvPr>
            <p:ph type="clipArt" sz="half" idx="1"/>
          </p:nvPr>
        </p:nvGraphicFramePr>
        <p:xfrm>
          <a:off x="647700" y="2032000"/>
          <a:ext cx="2209800" cy="2692400"/>
        </p:xfrm>
        <a:graphic>
          <a:graphicData uri="http://schemas.openxmlformats.org/presentationml/2006/ole">
            <p:oleObj spid="_x0000_s1026" name="ClipArt" r:id="rId3" imgW="3274920" imgH="3457440" progId="MS_ClipArt_Gallery.2">
              <p:embed/>
            </p:oleObj>
          </a:graphicData>
        </a:graphic>
      </p:graphicFrame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09900" y="2057400"/>
            <a:ext cx="6629400" cy="4114800"/>
          </a:xfrm>
        </p:spPr>
        <p:txBody>
          <a:bodyPr/>
          <a:lstStyle/>
          <a:p>
            <a:pPr>
              <a:defRPr/>
            </a:pPr>
            <a:r>
              <a:rPr lang="it-IT" sz="28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INCOMPLETA </a:t>
            </a:r>
            <a:r>
              <a:rPr lang="it-IT" sz="2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(Residuo post-minzionale)</a:t>
            </a:r>
          </a:p>
          <a:p>
            <a:pPr>
              <a:defRPr/>
            </a:pPr>
            <a:r>
              <a:rPr lang="it-IT" sz="28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COMPLETA</a:t>
            </a:r>
            <a:r>
              <a:rPr lang="it-IT" sz="2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(Impossibilità alla minzione)</a:t>
            </a:r>
          </a:p>
          <a:p>
            <a:pPr>
              <a:defRPr/>
            </a:pPr>
            <a:r>
              <a:rPr lang="it-IT" sz="28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ISCURIA PARADOSSA </a:t>
            </a:r>
            <a:r>
              <a:rPr lang="it-IT" sz="2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(Sgocciolamento in ritenzione completa)</a:t>
            </a:r>
          </a:p>
          <a:p>
            <a:pPr>
              <a:buFont typeface="Monotype Sorts" pitchFamily="2" charset="2"/>
              <a:buNone/>
              <a:defRPr/>
            </a:pPr>
            <a:endParaRPr lang="it-IT" sz="28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it-IT" sz="2800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ACUTA</a:t>
            </a:r>
            <a:endParaRPr lang="it-IT" sz="28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it-IT" sz="2800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CRONICA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016250" y="1911350"/>
            <a:ext cx="6845300" cy="3111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016250" y="5340350"/>
            <a:ext cx="3721100" cy="1054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81000"/>
            <a:ext cx="9525000" cy="1371600"/>
          </a:xfrm>
        </p:spPr>
        <p:txBody>
          <a:bodyPr/>
          <a:lstStyle/>
          <a:p>
            <a:pPr>
              <a:defRPr/>
            </a:pPr>
            <a:r>
              <a:rPr lang="it-IT" sz="5400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INCONTINENZA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09900" y="2057400"/>
            <a:ext cx="6629400" cy="4114800"/>
          </a:xfrm>
        </p:spPr>
        <p:txBody>
          <a:bodyPr/>
          <a:lstStyle/>
          <a:p>
            <a:pPr>
              <a:defRPr/>
            </a:pPr>
            <a:r>
              <a:rPr lang="it-IT" sz="36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PERDITA INVOLONTARIA DI URINA VESCICALE DALL’URETRA</a:t>
            </a:r>
            <a:endParaRPr lang="it-IT" sz="2800" b="1" smtClean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Monotype Sorts" pitchFamily="2" charset="2"/>
              <a:buNone/>
              <a:defRPr/>
            </a:pPr>
            <a:endParaRPr lang="it-IT" sz="28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it-IT" sz="3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 SFORZO</a:t>
            </a:r>
          </a:p>
          <a:p>
            <a:pPr>
              <a:defRPr/>
            </a:pPr>
            <a:r>
              <a:rPr lang="it-IT" sz="3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 URGENZA</a:t>
            </a:r>
          </a:p>
          <a:p>
            <a:pPr>
              <a:defRPr/>
            </a:pPr>
            <a:r>
              <a:rPr lang="it-IT" sz="3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MISTA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3016250" y="1911350"/>
            <a:ext cx="6845300" cy="2273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016250" y="4349750"/>
            <a:ext cx="3721100" cy="204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2050" name="Object 10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647700" y="1447800"/>
          <a:ext cx="1905000" cy="3581400"/>
        </p:xfrm>
        <a:graphic>
          <a:graphicData uri="http://schemas.openxmlformats.org/presentationml/2006/ole">
            <p:oleObj spid="_x0000_s2050" name="ClipArt" r:id="rId3" imgW="3663720" imgH="5667120" progId="MS_ClipArt_Gallery.2">
              <p:embed/>
            </p:oleObj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035050" y="5264150"/>
            <a:ext cx="2044700" cy="977900"/>
          </a:xfrm>
          <a:prstGeom prst="rightArrow">
            <a:avLst>
              <a:gd name="adj1" fmla="val 75000"/>
              <a:gd name="adj2" fmla="val 104555"/>
            </a:avLst>
          </a:prstGeom>
          <a:gradFill rotWithShape="0">
            <a:gsLst>
              <a:gs pos="0">
                <a:srgbClr val="00FF00"/>
              </a:gs>
              <a:gs pos="100000">
                <a:srgbClr val="004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333500" y="1371600"/>
            <a:ext cx="8229600" cy="2819400"/>
          </a:xfrm>
          <a:gradFill rotWithShape="0">
            <a:gsLst>
              <a:gs pos="0">
                <a:srgbClr val="D93192"/>
              </a:gs>
              <a:gs pos="50000">
                <a:srgbClr val="D93192">
                  <a:gamma/>
                  <a:shade val="80000"/>
                  <a:invGamma/>
                </a:srgbClr>
              </a:gs>
              <a:gs pos="100000">
                <a:srgbClr val="D93192"/>
              </a:gs>
            </a:gsLst>
            <a:lin ang="2700000" scaled="1"/>
          </a:gradFill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COMPLESSO DI FENOMENI BIOFISICI E 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MODIFICAZIONI FUNZIONALI ED 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it-IT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ANATOMICHE DELLA VIA ESCRETRICE E DEL PARENCHIMA RENALE A MONTE DI UN OSTACOLO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035050" y="4197350"/>
            <a:ext cx="2044700" cy="977900"/>
          </a:xfrm>
          <a:prstGeom prst="rightArrow">
            <a:avLst>
              <a:gd name="adj1" fmla="val 75000"/>
              <a:gd name="adj2" fmla="val 104555"/>
            </a:avLst>
          </a:prstGeom>
          <a:gradFill rotWithShape="0">
            <a:gsLst>
              <a:gs pos="0">
                <a:srgbClr val="00FF00"/>
              </a:gs>
              <a:gs pos="100000">
                <a:srgbClr val="004C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647700" y="381000"/>
            <a:ext cx="9448800" cy="990600"/>
          </a:xfrm>
        </p:spPr>
        <p:txBody>
          <a:bodyPr/>
          <a:lstStyle/>
          <a:p>
            <a:pPr>
              <a:defRPr/>
            </a:pPr>
            <a:r>
              <a:rPr lang="it-IT" sz="5400" b="1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UROPATIA OSTRUTTIVA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030288" y="4343400"/>
            <a:ext cx="1825625" cy="173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it-IT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ALTA</a:t>
            </a:r>
            <a:endParaRPr lang="it-IT" sz="3600">
              <a:solidFill>
                <a:srgbClr val="FFFFFF"/>
              </a:solidFill>
            </a:endParaRPr>
          </a:p>
          <a:p>
            <a:pPr eaLnBrk="0" hangingPunct="0">
              <a:defRPr/>
            </a:pPr>
            <a:endParaRPr lang="it-IT" sz="3600">
              <a:solidFill>
                <a:srgbClr val="FAFD00"/>
              </a:solidFill>
            </a:endParaRPr>
          </a:p>
          <a:p>
            <a:pPr eaLnBrk="0" hangingPunct="0">
              <a:defRPr/>
            </a:pPr>
            <a:r>
              <a:rPr lang="it-IT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BASSA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57538" y="4338638"/>
            <a:ext cx="6638925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OSTACOLO NON OLTRE LA GIUNZIONE URETERO-VESCICALE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41663" y="5465763"/>
            <a:ext cx="6751637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it-IT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OSTACOLO TRA IL COLLO VESCICALE E IL</a:t>
            </a:r>
          </a:p>
          <a:p>
            <a:pPr eaLnBrk="0" hangingPunct="0">
              <a:defRPr/>
            </a:pPr>
            <a:r>
              <a:rPr lang="it-IT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MEATO ESTERNO O IL PREPUZIO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untis">
  <a:themeElements>
    <a:clrScheme name="">
      <a:dk1>
        <a:srgbClr val="CECECE"/>
      </a:dk1>
      <a:lt1>
        <a:srgbClr val="FDE3BA"/>
      </a:lt1>
      <a:dk2>
        <a:srgbClr val="414141"/>
      </a:dk2>
      <a:lt2>
        <a:srgbClr val="FFA27C"/>
      </a:lt2>
      <a:accent1>
        <a:srgbClr val="F57B49"/>
      </a:accent1>
      <a:accent2>
        <a:srgbClr val="A2C1FE"/>
      </a:accent2>
      <a:accent3>
        <a:srgbClr val="B0B0B0"/>
      </a:accent3>
      <a:accent4>
        <a:srgbClr val="D8C29E"/>
      </a:accent4>
      <a:accent5>
        <a:srgbClr val="F9BFB1"/>
      </a:accent5>
      <a:accent6>
        <a:srgbClr val="92AFE6"/>
      </a:accent6>
      <a:hlink>
        <a:srgbClr val="676767"/>
      </a:hlink>
      <a:folHlink>
        <a:srgbClr val="CF0E30"/>
      </a:folHlink>
    </a:clrScheme>
    <a:fontScheme name="punti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unti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c:\msoffice\powerpnt\modelli\schermo\puntis.ppt</Template>
  <TotalTime>75</TotalTime>
  <Pages>13</Pages>
  <Words>203</Words>
  <Application>Microsoft Office PowerPoint</Application>
  <PresentationFormat>Diapositive 35 mm</PresentationFormat>
  <Paragraphs>74</Paragraphs>
  <Slides>10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Monotype Sorts</vt:lpstr>
      <vt:lpstr>puntis</vt:lpstr>
      <vt:lpstr>Microsoft Clip Gallery</vt:lpstr>
      <vt:lpstr>GLOSSARIO UROLOGICO</vt:lpstr>
      <vt:lpstr>EMATURIA</vt:lpstr>
      <vt:lpstr>EMOGLOBINURIA</vt:lpstr>
      <vt:lpstr>DISTURBI DELLA FASE DI RIEMPIMENTO  (Sindrome irritativa)</vt:lpstr>
      <vt:lpstr>SINDROME OSTRUTTIVA</vt:lpstr>
      <vt:lpstr>STRANGURIA</vt:lpstr>
      <vt:lpstr>RITENZIONE Alterazioni dello svuotamento vescicale</vt:lpstr>
      <vt:lpstr>INCONTINENZA</vt:lpstr>
      <vt:lpstr>UROPATIA OSTRUTTIVA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GLOSSARIO UROLOGICO</dc:title>
  <dc:subject/>
  <dc:creator>elisa</dc:creator>
  <cp:keywords/>
  <dc:description/>
  <cp:lastModifiedBy>Diego</cp:lastModifiedBy>
  <cp:revision>15</cp:revision>
  <cp:lastPrinted>1997-02-15T18:57:30Z</cp:lastPrinted>
  <dcterms:created xsi:type="dcterms:W3CDTF">1997-02-15T19:04:06Z</dcterms:created>
  <dcterms:modified xsi:type="dcterms:W3CDTF">2014-12-30T15:43:30Z</dcterms:modified>
</cp:coreProperties>
</file>