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charts/style23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style21.xml" ContentType="application/vnd.ms-office.chartstyle+xml"/>
  <Override PartName="/ppt/charts/colors19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charts/colors11.xml" ContentType="application/vnd.ms-office.chartcolorstyle+xml"/>
  <Override PartName="/ppt/charts/colors1.xml" ContentType="application/vnd.ms-office.chartcolorstyle+xml"/>
  <Override PartName="/ppt/charts/colors22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style19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style7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6" r:id="rId3"/>
    <p:sldId id="277" r:id="rId4"/>
    <p:sldId id="278" r:id="rId5"/>
    <p:sldId id="289" r:id="rId6"/>
    <p:sldId id="280" r:id="rId7"/>
    <p:sldId id="282" r:id="rId8"/>
    <p:sldId id="283" r:id="rId9"/>
    <p:sldId id="284" r:id="rId10"/>
    <p:sldId id="285" r:id="rId11"/>
    <p:sldId id="286" r:id="rId12"/>
    <p:sldId id="257" r:id="rId13"/>
    <p:sldId id="261" r:id="rId14"/>
    <p:sldId id="292" r:id="rId15"/>
    <p:sldId id="260" r:id="rId16"/>
    <p:sldId id="295" r:id="rId17"/>
    <p:sldId id="273" r:id="rId18"/>
    <p:sldId id="296" r:id="rId19"/>
    <p:sldId id="274" r:id="rId20"/>
    <p:sldId id="272" r:id="rId21"/>
    <p:sldId id="294" r:id="rId22"/>
    <p:sldId id="258" r:id="rId23"/>
    <p:sldId id="268" r:id="rId24"/>
    <p:sldId id="269" r:id="rId25"/>
    <p:sldId id="270" r:id="rId26"/>
    <p:sldId id="271" r:id="rId27"/>
    <p:sldId id="290" r:id="rId2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  <a:srgbClr val="FFCCCC"/>
    <a:srgbClr val="FFCCFF"/>
    <a:srgbClr val="CCFFFF"/>
    <a:srgbClr val="EAEAEA"/>
    <a:srgbClr val="FF99FF"/>
    <a:srgbClr val="DEA6DF"/>
    <a:srgbClr val="FF6600"/>
    <a:srgbClr val="E3A1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Office_Excel16.xlsx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oglio_di_lavoro_di_Microsoft_Office_Excel20.xlsx"/><Relationship Id="rId4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oglio_di_lavoro_di_Microsoft_Office_Excel22.xlsx"/><Relationship Id="rId4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Foglio_di_lavoro_di_Microsoft_Office_Excel24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Pt>
            <c:idx val="0"/>
            <c:spPr>
              <a:solidFill>
                <a:srgbClr val="92D050">
                  <a:alpha val="85000"/>
                </a:srgbClr>
              </a:solidFill>
              <a:ln w="9525" cap="flat" cmpd="sng" algn="ctr">
                <a:solidFill>
                  <a:schemeClr val="tx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B4-45AC-94DB-AFB4A3A7A889}"/>
              </c:ext>
            </c:extLst>
          </c:dPt>
          <c:dPt>
            <c:idx val="1"/>
            <c:spPr>
              <a:solidFill>
                <a:srgbClr val="FF66FF">
                  <a:alpha val="85000"/>
                </a:srgb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B4-45AC-94DB-AFB4A3A7A889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3B4-45AC-94DB-AFB4A3A7A889}"/>
              </c:ext>
            </c:extLst>
          </c:dPt>
          <c:dPt>
            <c:idx val="3"/>
            <c:spPr>
              <a:solidFill>
                <a:schemeClr val="bg1">
                  <a:alpha val="85000"/>
                </a:scheme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B4-45AC-94DB-AFB4A3A7A889}"/>
              </c:ext>
            </c:extLst>
          </c:dPt>
          <c:dPt>
            <c:idx val="4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3B4-45AC-94DB-AFB4A3A7A889}"/>
              </c:ext>
            </c:extLst>
          </c:dPt>
          <c:dLbls>
            <c:dLbl>
              <c:idx val="0"/>
              <c:layout>
                <c:manualLayout>
                  <c:x val="4.7514618950697318E-4"/>
                  <c:y val="-4.687190038798663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B4-45AC-94DB-AFB4A3A7A889}"/>
                </c:ext>
              </c:extLst>
            </c:dLbl>
            <c:dLbl>
              <c:idx val="1"/>
              <c:layout>
                <c:manualLayout>
                  <c:x val="-4.9242423276177989E-3"/>
                  <c:y val="-4.6871900387985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B4-45AC-94DB-AFB4A3A7A889}"/>
                </c:ext>
              </c:extLst>
            </c:dLbl>
            <c:dLbl>
              <c:idx val="2"/>
              <c:layout>
                <c:manualLayout>
                  <c:x val="-6.0473151391796565E-4"/>
                  <c:y val="-7.030785058197739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B4-45AC-94DB-AFB4A3A7A889}"/>
                </c:ext>
              </c:extLst>
            </c:dLbl>
            <c:dLbl>
              <c:idx val="3"/>
              <c:layout>
                <c:manualLayout>
                  <c:x val="-6.0041200310426588E-3"/>
                  <c:y val="-1.640516513579481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B4-45AC-94DB-AFB4A3A7A889}"/>
                </c:ext>
              </c:extLst>
            </c:dLbl>
            <c:dLbl>
              <c:idx val="4"/>
              <c:layout>
                <c:manualLayout>
                  <c:x val="-4.9242423276177191E-3"/>
                  <c:y val="2.343595019399246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B4-45AC-94DB-AFB4A3A7A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Foglio1!$B$85:$B$89</c:f>
              <c:strCache>
                <c:ptCount val="5"/>
                <c:pt idx="0">
                  <c:v>MEDIA T_A CLO</c:v>
                </c:pt>
                <c:pt idx="1">
                  <c:v>T_A AO PG</c:v>
                </c:pt>
                <c:pt idx="2">
                  <c:v>T_A USL UMBRIA 1 MVT- PERUGINO</c:v>
                </c:pt>
                <c:pt idx="3">
                  <c:v>T_A USL UMBRIA 1 ALTO CHIASCIO-ALTO TEVERE</c:v>
                </c:pt>
                <c:pt idx="4">
                  <c:v>T_A USL UMBRIA 2</c:v>
                </c:pt>
              </c:strCache>
            </c:strRef>
          </c:cat>
          <c:val>
            <c:numRef>
              <c:f>Foglio1!$C$85:$C$89</c:f>
              <c:numCache>
                <c:formatCode>General</c:formatCode>
                <c:ptCount val="5"/>
                <c:pt idx="0">
                  <c:v>8.67</c:v>
                </c:pt>
                <c:pt idx="1">
                  <c:v>8.3600000000000012</c:v>
                </c:pt>
                <c:pt idx="2">
                  <c:v>9.18</c:v>
                </c:pt>
                <c:pt idx="3">
                  <c:v>8.629999999999999</c:v>
                </c:pt>
                <c:pt idx="4">
                  <c:v>8.5400000000000009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B4-45AC-94DB-AFB4A3A7A889}"/>
            </c:ext>
          </c:extLst>
        </c:ser>
        <c:dLbls>
          <c:showVal val="1"/>
        </c:dLbls>
        <c:gapWidth val="65"/>
        <c:axId val="71783168"/>
        <c:axId val="71784704"/>
      </c:barChart>
      <c:catAx>
        <c:axId val="71783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784704"/>
        <c:crosses val="autoZero"/>
        <c:auto val="1"/>
        <c:lblAlgn val="ctr"/>
        <c:lblOffset val="100"/>
      </c:catAx>
      <c:valAx>
        <c:axId val="71784704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7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40-4686-832A-A36FD66F51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Foglio1!$B$252:$B$263</c:f>
              <c:strCache>
                <c:ptCount val="12"/>
                <c:pt idx="0">
                  <c:v>T_P CLO Dispo Media </c:v>
                </c:pt>
                <c:pt idx="1">
                  <c:v>Degenza </c:v>
                </c:pt>
                <c:pt idx="2">
                  <c:v>SP</c:v>
                </c:pt>
                <c:pt idx="3">
                  <c:v>Microbiologia</c:v>
                </c:pt>
                <c:pt idx="4">
                  <c:v>SO</c:v>
                </c:pt>
                <c:pt idx="5">
                  <c:v>Colposcopia </c:v>
                </c:pt>
                <c:pt idx="6">
                  <c:v>MMP</c:v>
                </c:pt>
                <c:pt idx="7">
                  <c:v>Ambulatorio CTG</c:v>
                </c:pt>
                <c:pt idx="8">
                  <c:v>Day Hospital</c:v>
                </c:pt>
                <c:pt idx="9">
                  <c:v>SDCRU</c:v>
                </c:pt>
                <c:pt idx="10">
                  <c:v>UTIN</c:v>
                </c:pt>
                <c:pt idx="11">
                  <c:v>Neonatologia Rooming in </c:v>
                </c:pt>
              </c:strCache>
            </c:strRef>
          </c:cat>
          <c:val>
            <c:numRef>
              <c:f>Foglio1!$C$252:$C$263</c:f>
              <c:numCache>
                <c:formatCode>General</c:formatCode>
                <c:ptCount val="12"/>
                <c:pt idx="0">
                  <c:v>9.1</c:v>
                </c:pt>
                <c:pt idx="1">
                  <c:v>9</c:v>
                </c:pt>
                <c:pt idx="2">
                  <c:v>9.09</c:v>
                </c:pt>
                <c:pt idx="3">
                  <c:v>10</c:v>
                </c:pt>
                <c:pt idx="4">
                  <c:v>9.129999999999999</c:v>
                </c:pt>
                <c:pt idx="5">
                  <c:v>9.25</c:v>
                </c:pt>
                <c:pt idx="6">
                  <c:v>8.8000000000000007</c:v>
                </c:pt>
                <c:pt idx="7">
                  <c:v>7.14</c:v>
                </c:pt>
                <c:pt idx="8">
                  <c:v>7.83</c:v>
                </c:pt>
                <c:pt idx="9">
                  <c:v>9.5</c:v>
                </c:pt>
                <c:pt idx="10">
                  <c:v>9.25</c:v>
                </c:pt>
                <c:pt idx="11">
                  <c:v>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40-4686-832A-A36FD66F51D1}"/>
            </c:ext>
          </c:extLst>
        </c:ser>
        <c:dLbls>
          <c:showVal val="1"/>
        </c:dLbls>
        <c:gapWidth val="219"/>
        <c:overlap val="-27"/>
        <c:axId val="118520832"/>
        <c:axId val="118547200"/>
      </c:barChart>
      <c:catAx>
        <c:axId val="118520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547200"/>
        <c:crosses val="autoZero"/>
        <c:auto val="1"/>
        <c:lblAlgn val="ctr"/>
        <c:lblOffset val="100"/>
      </c:catAx>
      <c:valAx>
        <c:axId val="118547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5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B6-4684-B123-9CDB454402B6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B6-4684-B123-9CDB454402B6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B6-4684-B123-9CDB454402B6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4B6-4684-B123-9CDB454402B6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B6-4684-B123-9CDB454402B6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4B6-4684-B123-9CDB454402B6}"/>
              </c:ext>
            </c:extLst>
          </c:dPt>
          <c:dPt>
            <c:idx val="6"/>
            <c:spPr>
              <a:solidFill>
                <a:schemeClr val="bg1"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B6-4684-B123-9CDB454402B6}"/>
              </c:ext>
            </c:extLst>
          </c:dPt>
          <c:dPt>
            <c:idx val="7"/>
            <c:spPr>
              <a:solidFill>
                <a:schemeClr val="bg1"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4B6-4684-B123-9CDB454402B6}"/>
              </c:ext>
            </c:extLst>
          </c:dPt>
          <c:dPt>
            <c:idx val="8"/>
            <c:spPr>
              <a:solidFill>
                <a:schemeClr val="bg1"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4B6-4684-B123-9CDB454402B6}"/>
              </c:ext>
            </c:extLst>
          </c:dPt>
          <c:dPt>
            <c:idx val="9"/>
            <c:spPr>
              <a:solidFill>
                <a:srgbClr val="FF000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B6-4684-B123-9CDB454402B6}"/>
              </c:ext>
            </c:extLst>
          </c:dPt>
          <c:dPt>
            <c:idx val="10"/>
            <c:spPr>
              <a:solidFill>
                <a:srgbClr val="FF000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4B6-4684-B123-9CDB454402B6}"/>
              </c:ext>
            </c:extLst>
          </c:dPt>
          <c:dPt>
            <c:idx val="11"/>
            <c:spPr>
              <a:solidFill>
                <a:srgbClr val="FF000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B6-4684-B123-9CDB454402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Foglio1!$B$114:$B$125</c:f>
              <c:strCache>
                <c:ptCount val="12"/>
                <c:pt idx="0">
                  <c:v>T_P CLO Dispo Media</c:v>
                </c:pt>
                <c:pt idx="1">
                  <c:v>P.N. MVT</c:v>
                </c:pt>
                <c:pt idx="2">
                  <c:v>Cons_MVT</c:v>
                </c:pt>
                <c:pt idx="3">
                  <c:v>Cons_Perugino</c:v>
                </c:pt>
                <c:pt idx="4">
                  <c:v>Distretto Assisano</c:v>
                </c:pt>
                <c:pt idx="5">
                  <c:v>Distretto Trasimeno</c:v>
                </c:pt>
                <c:pt idx="6">
                  <c:v>P.N. Gubbio-Gualdo</c:v>
                </c:pt>
                <c:pt idx="7">
                  <c:v>P.N. CdC</c:v>
                </c:pt>
                <c:pt idx="8">
                  <c:v>Cons_CdC</c:v>
                </c:pt>
                <c:pt idx="9">
                  <c:v>P.N. Foligno</c:v>
                </c:pt>
                <c:pt idx="10">
                  <c:v>Cons_Foligno </c:v>
                </c:pt>
                <c:pt idx="11">
                  <c:v>P.N. Spoleto</c:v>
                </c:pt>
              </c:strCache>
            </c:strRef>
          </c:cat>
          <c:val>
            <c:numRef>
              <c:f>Foglio1!$C$114:$C$125</c:f>
              <c:numCache>
                <c:formatCode>General</c:formatCode>
                <c:ptCount val="12"/>
                <c:pt idx="0">
                  <c:v>9.1</c:v>
                </c:pt>
                <c:pt idx="1">
                  <c:v>9.3000000000000007</c:v>
                </c:pt>
                <c:pt idx="2">
                  <c:v>9.9</c:v>
                </c:pt>
                <c:pt idx="3">
                  <c:v>9.1</c:v>
                </c:pt>
                <c:pt idx="4">
                  <c:v>8.8000000000000007</c:v>
                </c:pt>
                <c:pt idx="5">
                  <c:v>8.9</c:v>
                </c:pt>
                <c:pt idx="6">
                  <c:v>9.4</c:v>
                </c:pt>
                <c:pt idx="7">
                  <c:v>9.5</c:v>
                </c:pt>
                <c:pt idx="8">
                  <c:v>9.8000000000000007</c:v>
                </c:pt>
                <c:pt idx="9">
                  <c:v>8.9</c:v>
                </c:pt>
                <c:pt idx="10">
                  <c:v>9.6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B6-4684-B123-9CDB454402B6}"/>
            </c:ext>
          </c:extLst>
        </c:ser>
        <c:dLbls>
          <c:showVal val="1"/>
        </c:dLbls>
        <c:gapWidth val="80"/>
        <c:overlap val="25"/>
        <c:axId val="119019776"/>
        <c:axId val="119025664"/>
      </c:barChart>
      <c:catAx>
        <c:axId val="11901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025664"/>
        <c:crosses val="autoZero"/>
        <c:auto val="1"/>
        <c:lblAlgn val="ctr"/>
        <c:lblOffset val="100"/>
      </c:catAx>
      <c:valAx>
        <c:axId val="119025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0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C5-4584-956B-282B96A247C4}"/>
              </c:ext>
            </c:extLst>
          </c:dPt>
          <c:dLbls>
            <c:dLbl>
              <c:idx val="0"/>
              <c:layout>
                <c:manualLayout>
                  <c:x val="0.26854776478163117"/>
                  <c:y val="2.3519616100601487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C5-4584-956B-282B96A247C4}"/>
                </c:ext>
              </c:extLst>
            </c:dLbl>
            <c:dLbl>
              <c:idx val="1"/>
              <c:layout>
                <c:manualLayout>
                  <c:x val="0.2803780627896329"/>
                  <c:y val="-2.351961610060321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8C5-4584-956B-282B96A247C4}"/>
                </c:ext>
              </c:extLst>
            </c:dLbl>
            <c:dLbl>
              <c:idx val="2"/>
              <c:layout>
                <c:manualLayout>
                  <c:x val="0.27860351808843242"/>
                  <c:y val="-8.623759614480892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8006421523019528E-2"/>
                      <c:h val="7.595669279381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8C5-4584-956B-282B96A247C4}"/>
                </c:ext>
              </c:extLst>
            </c:dLbl>
            <c:dLbl>
              <c:idx val="3"/>
              <c:layout>
                <c:manualLayout>
                  <c:x val="0.29457442039923443"/>
                  <c:y val="-4.703923220120730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8C5-4584-956B-282B96A247C4}"/>
                </c:ext>
              </c:extLst>
            </c:dLbl>
            <c:dLbl>
              <c:idx val="4"/>
              <c:layout>
                <c:manualLayout>
                  <c:x val="0.27446291378563192"/>
                  <c:y val="4.70392322012064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8C5-4584-956B-282B96A247C4}"/>
                </c:ext>
              </c:extLst>
            </c:dLbl>
            <c:dLbl>
              <c:idx val="5"/>
              <c:layout>
                <c:manualLayout>
                  <c:x val="0.27209685418403157"/>
                  <c:y val="-2.351961610060321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C5-4584-956B-282B96A247C4}"/>
                </c:ext>
              </c:extLst>
            </c:dLbl>
            <c:dLbl>
              <c:idx val="6"/>
              <c:layout>
                <c:manualLayout>
                  <c:x val="0.25790049657443015"/>
                  <c:y val="7.0558848301808781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C5-4584-956B-282B96A247C4}"/>
                </c:ext>
              </c:extLst>
            </c:dLbl>
            <c:dLbl>
              <c:idx val="7"/>
              <c:layout>
                <c:manualLayout>
                  <c:x val="0.23305687075762713"/>
                  <c:y val="-4.3118798072404449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C5-4584-956B-282B96A247C4}"/>
                </c:ext>
              </c:extLst>
            </c:dLbl>
            <c:dLbl>
              <c:idx val="8"/>
              <c:layout>
                <c:manualLayout>
                  <c:x val="0.24843625816802886"/>
                  <c:y val="-2.3519616100603647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C5-4584-956B-282B96A247C4}"/>
                </c:ext>
              </c:extLst>
            </c:dLbl>
            <c:dLbl>
              <c:idx val="9"/>
              <c:layout>
                <c:manualLayout>
                  <c:x val="0.28564170703561798"/>
                  <c:y val="-4.70392322012064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C5-4584-956B-282B96A247C4}"/>
                </c:ext>
              </c:extLst>
            </c:dLbl>
            <c:dLbl>
              <c:idx val="10"/>
              <c:layout>
                <c:manualLayout>
                  <c:x val="0.27919503298883253"/>
                  <c:y val="4.70392322012064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0065821169861843E-2"/>
                      <c:h val="7.595669279381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8C5-4584-956B-282B96A247C4}"/>
                </c:ext>
              </c:extLst>
            </c:dLbl>
            <c:dLbl>
              <c:idx val="11"/>
              <c:layout>
                <c:manualLayout>
                  <c:x val="0.29102533099683398"/>
                  <c:y val="2.351961610060321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Foglio1!$B$131:$B$142</c:f>
              <c:strCache>
                <c:ptCount val="12"/>
                <c:pt idx="0">
                  <c:v>Media AO PG</c:v>
                </c:pt>
                <c:pt idx="1">
                  <c:v>Degenza</c:v>
                </c:pt>
                <c:pt idx="2">
                  <c:v>SP</c:v>
                </c:pt>
                <c:pt idx="3">
                  <c:v>Microbiologia</c:v>
                </c:pt>
                <c:pt idx="4">
                  <c:v>SO</c:v>
                </c:pt>
                <c:pt idx="5">
                  <c:v>Colposcopia</c:v>
                </c:pt>
                <c:pt idx="6">
                  <c:v>MMP</c:v>
                </c:pt>
                <c:pt idx="7">
                  <c:v>Ambulatorio CTG</c:v>
                </c:pt>
                <c:pt idx="8">
                  <c:v>Day Hospital</c:v>
                </c:pt>
                <c:pt idx="9">
                  <c:v>SDCRU</c:v>
                </c:pt>
                <c:pt idx="10">
                  <c:v>UTIN</c:v>
                </c:pt>
                <c:pt idx="11">
                  <c:v>Neonatologia Rooming in</c:v>
                </c:pt>
              </c:strCache>
            </c:strRef>
          </c:cat>
          <c:val>
            <c:numRef>
              <c:f>Foglio1!$C$131:$C$142</c:f>
              <c:numCache>
                <c:formatCode>General</c:formatCode>
                <c:ptCount val="12"/>
                <c:pt idx="0">
                  <c:v>8.84</c:v>
                </c:pt>
                <c:pt idx="1">
                  <c:v>9.06</c:v>
                </c:pt>
                <c:pt idx="2">
                  <c:v>9.09</c:v>
                </c:pt>
                <c:pt idx="3">
                  <c:v>10</c:v>
                </c:pt>
                <c:pt idx="4">
                  <c:v>8.629999999999999</c:v>
                </c:pt>
                <c:pt idx="5">
                  <c:v>8.620000000000001</c:v>
                </c:pt>
                <c:pt idx="6">
                  <c:v>8.5</c:v>
                </c:pt>
                <c:pt idx="7">
                  <c:v>7.57</c:v>
                </c:pt>
                <c:pt idx="8">
                  <c:v>8.07</c:v>
                </c:pt>
                <c:pt idx="9">
                  <c:v>9.25</c:v>
                </c:pt>
                <c:pt idx="10">
                  <c:v>9.1</c:v>
                </c:pt>
                <c:pt idx="11">
                  <c:v>9.3500000000000014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C5-4584-956B-282B96A247C4}"/>
            </c:ext>
          </c:extLst>
        </c:ser>
        <c:dLbls>
          <c:showVal val="1"/>
        </c:dLbls>
        <c:gapWidth val="79"/>
        <c:overlap val="100"/>
        <c:axId val="119305728"/>
        <c:axId val="119307264"/>
      </c:barChart>
      <c:catAx>
        <c:axId val="119305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307264"/>
        <c:crosses val="autoZero"/>
        <c:auto val="1"/>
        <c:lblAlgn val="ctr"/>
        <c:lblOffset val="100"/>
      </c:catAx>
      <c:valAx>
        <c:axId val="11930726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1930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dLbls>
          <c:showVal val="1"/>
        </c:dLbls>
        <c:gapWidth val="219"/>
        <c:overlap val="-27"/>
        <c:axId val="119506048"/>
        <c:axId val="119507584"/>
      </c:barChart>
      <c:catAx>
        <c:axId val="119506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07584"/>
        <c:crosses val="autoZero"/>
        <c:auto val="1"/>
        <c:lblAlgn val="ctr"/>
        <c:lblOffset val="100"/>
      </c:catAx>
      <c:valAx>
        <c:axId val="1195075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06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19510528"/>
        <c:axId val="119650560"/>
      </c:barChart>
      <c:catAx>
        <c:axId val="1195105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9650560"/>
        <c:crosses val="autoZero"/>
        <c:auto val="1"/>
        <c:lblAlgn val="ctr"/>
        <c:lblOffset val="100"/>
      </c:catAx>
      <c:valAx>
        <c:axId val="119650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10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CONSULTORI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08744824128363"/>
          <c:y val="0.15688626041717257"/>
          <c:w val="0.8639125517587164"/>
          <c:h val="0.4185963508087144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49-4401-9839-7A12DC64E925}"/>
              </c:ext>
            </c:extLst>
          </c:dPt>
          <c:dPt>
            <c:idx val="1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549-4401-9839-7A12DC64E925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549-4401-9839-7A12DC64E925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49-4401-9839-7A12DC64E925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549-4401-9839-7A12DC64E925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49-4401-9839-7A12DC64E925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549-4401-9839-7A12DC64E925}"/>
              </c:ext>
            </c:extLst>
          </c:dPt>
          <c:dPt>
            <c:idx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49-4401-9839-7A12DC64E9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Foglio1!$B$160:$B$167</c:f>
              <c:strCache>
                <c:ptCount val="8"/>
                <c:pt idx="0">
                  <c:v>Media USL Umbria 1</c:v>
                </c:pt>
                <c:pt idx="1">
                  <c:v>CdC</c:v>
                </c:pt>
                <c:pt idx="2">
                  <c:v>Assisi</c:v>
                </c:pt>
                <c:pt idx="3">
                  <c:v>MVT</c:v>
                </c:pt>
                <c:pt idx="4">
                  <c:v>PSG</c:v>
                </c:pt>
                <c:pt idx="5">
                  <c:v>XIV Settembre</c:v>
                </c:pt>
                <c:pt idx="6">
                  <c:v>M. Alta</c:v>
                </c:pt>
                <c:pt idx="7">
                  <c:v>Magione</c:v>
                </c:pt>
              </c:strCache>
            </c:strRef>
          </c:cat>
          <c:val>
            <c:numRef>
              <c:f>Foglio1!$C$160:$C$167</c:f>
              <c:numCache>
                <c:formatCode>General</c:formatCode>
                <c:ptCount val="8"/>
                <c:pt idx="0">
                  <c:v>9.33</c:v>
                </c:pt>
                <c:pt idx="1">
                  <c:v>9.5</c:v>
                </c:pt>
                <c:pt idx="2">
                  <c:v>10</c:v>
                </c:pt>
                <c:pt idx="3">
                  <c:v>9.5</c:v>
                </c:pt>
                <c:pt idx="4">
                  <c:v>9.5</c:v>
                </c:pt>
                <c:pt idx="5">
                  <c:v>9</c:v>
                </c:pt>
                <c:pt idx="6">
                  <c:v>9</c:v>
                </c:pt>
                <c:pt idx="7">
                  <c:v>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49-4401-9839-7A12DC64E925}"/>
            </c:ext>
          </c:extLst>
        </c:ser>
        <c:dLbls>
          <c:showVal val="1"/>
        </c:dLbls>
        <c:gapWidth val="219"/>
        <c:overlap val="-27"/>
        <c:axId val="119866112"/>
        <c:axId val="119867648"/>
      </c:barChart>
      <c:catAx>
        <c:axId val="119866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867648"/>
        <c:crosses val="autoZero"/>
        <c:auto val="1"/>
        <c:lblAlgn val="ctr"/>
        <c:lblOffset val="100"/>
      </c:catAx>
      <c:valAx>
        <c:axId val="119867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crossAx val="1198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PUNTI NASCITA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A6-4971-9F09-6653A805D7B9}"/>
              </c:ext>
            </c:extLst>
          </c:dPt>
          <c:dPt>
            <c:idx val="1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A6-4971-9F09-6653A805D7B9}"/>
              </c:ext>
            </c:extLst>
          </c:dPt>
          <c:dPt>
            <c:idx val="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A6-4971-9F09-6653A805D7B9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A6-4971-9F09-6653A805D7B9}"/>
              </c:ext>
            </c:extLst>
          </c:dPt>
          <c:dLbls>
            <c:dLbl>
              <c:idx val="0"/>
              <c:layout>
                <c:manualLayout>
                  <c:x val="0.18983723653566545"/>
                  <c:y val="-2.5170212737845296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A6-4971-9F09-6653A805D7B9}"/>
                </c:ext>
              </c:extLst>
            </c:dLbl>
            <c:dLbl>
              <c:idx val="1"/>
              <c:layout>
                <c:manualLayout>
                  <c:x val="0.18057688353392573"/>
                  <c:y val="4.195035456307548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6-4971-9F09-6653A805D7B9}"/>
                </c:ext>
              </c:extLst>
            </c:dLbl>
            <c:dLbl>
              <c:idx val="2"/>
              <c:layout>
                <c:manualLayout>
                  <c:x val="0.25358911594982791"/>
                  <c:y val="-8.390070912615101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A6-4971-9F09-6653A805D7B9}"/>
                </c:ext>
              </c:extLst>
            </c:dLbl>
            <c:dLbl>
              <c:idx val="3"/>
              <c:layout>
                <c:manualLayout>
                  <c:x val="0.13890529502609666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A6-4971-9F09-6653A805D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Foglio1!$B$172:$B$175</c:f>
              <c:strCache>
                <c:ptCount val="4"/>
                <c:pt idx="0">
                  <c:v>Media USL Umbria 1</c:v>
                </c:pt>
                <c:pt idx="1">
                  <c:v>Gub.-G. Tadino</c:v>
                </c:pt>
                <c:pt idx="2">
                  <c:v>CdC</c:v>
                </c:pt>
                <c:pt idx="3">
                  <c:v>MVT</c:v>
                </c:pt>
              </c:strCache>
            </c:strRef>
          </c:cat>
          <c:val>
            <c:numRef>
              <c:f>Foglio1!$C$172:$C$175</c:f>
              <c:numCache>
                <c:formatCode>General</c:formatCode>
                <c:ptCount val="4"/>
                <c:pt idx="0">
                  <c:v>9.33</c:v>
                </c:pt>
                <c:pt idx="1">
                  <c:v>9.25</c:v>
                </c:pt>
                <c:pt idx="2">
                  <c:v>10</c:v>
                </c:pt>
                <c:pt idx="3">
                  <c:v>8.8500000000000014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A6-4971-9F09-6653A805D7B9}"/>
            </c:ext>
          </c:extLst>
        </c:ser>
        <c:dLbls>
          <c:showVal val="1"/>
        </c:dLbls>
        <c:gapWidth val="79"/>
        <c:overlap val="100"/>
        <c:axId val="120075008"/>
        <c:axId val="120076544"/>
      </c:barChart>
      <c:catAx>
        <c:axId val="120075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076544"/>
        <c:crosses val="autoZero"/>
        <c:auto val="1"/>
        <c:lblAlgn val="ctr"/>
        <c:lblOffset val="100"/>
      </c:catAx>
      <c:valAx>
        <c:axId val="12007654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00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3C-4987-9B7A-0C4B783A3B3F}"/>
              </c:ext>
            </c:extLst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3C-4987-9B7A-0C4B783A3B3F}"/>
              </c:ext>
            </c:extLst>
          </c:dPt>
          <c:dPt>
            <c:idx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3C-4987-9B7A-0C4B783A3B3F}"/>
              </c:ext>
            </c:extLst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43C-4987-9B7A-0C4B783A3B3F}"/>
              </c:ext>
            </c:extLst>
          </c:dPt>
          <c:dLbls>
            <c:dLbl>
              <c:idx val="0"/>
              <c:layout>
                <c:manualLayout>
                  <c:x val="1.553694706665032E-3"/>
                  <c:y val="-9.3550521844715658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3C-4987-9B7A-0C4B783A3B3F}"/>
                </c:ext>
              </c:extLst>
            </c:dLbl>
            <c:dLbl>
              <c:idx val="1"/>
              <c:layout>
                <c:manualLayout>
                  <c:x val="-2.977333416688337E-3"/>
                  <c:y val="-5.102814684454196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43C-4987-9B7A-0C4B783A3B3F}"/>
                </c:ext>
              </c:extLst>
            </c:dLbl>
            <c:dLbl>
              <c:idx val="2"/>
              <c:layout>
                <c:manualLayout>
                  <c:x val="-2.7528519289220727E-3"/>
                  <c:y val="2.551407342227098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3C-4987-9B7A-0C4B783A3B3F}"/>
                </c:ext>
              </c:extLst>
            </c:dLbl>
            <c:dLbl>
              <c:idx val="3"/>
              <c:layout>
                <c:manualLayout>
                  <c:x val="-5.5351943806879432E-3"/>
                  <c:y val="-5.102814684454207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3C-4987-9B7A-0C4B783A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Foglio1!$B$145:$B$148</c:f>
              <c:strCache>
                <c:ptCount val="4"/>
                <c:pt idx="0">
                  <c:v>Media USL Umbria 2</c:v>
                </c:pt>
                <c:pt idx="1">
                  <c:v>P.N. Foligno </c:v>
                </c:pt>
                <c:pt idx="2">
                  <c:v>Cons_Foligno </c:v>
                </c:pt>
                <c:pt idx="3">
                  <c:v>P.N. Spoleto</c:v>
                </c:pt>
              </c:strCache>
            </c:strRef>
          </c:cat>
          <c:val>
            <c:numRef>
              <c:f>Foglio1!$C$145:$C$148</c:f>
              <c:numCache>
                <c:formatCode>General</c:formatCode>
                <c:ptCount val="4"/>
                <c:pt idx="0">
                  <c:v>9.4500000000000011</c:v>
                </c:pt>
                <c:pt idx="1">
                  <c:v>8.7000000000000011</c:v>
                </c:pt>
                <c:pt idx="2">
                  <c:v>10</c:v>
                </c:pt>
                <c:pt idx="3">
                  <c:v>9.66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3C-4987-9B7A-0C4B783A3B3F}"/>
            </c:ext>
          </c:extLst>
        </c:ser>
        <c:dLbls>
          <c:showVal val="1"/>
        </c:dLbls>
        <c:gapWidth val="100"/>
        <c:axId val="120249728"/>
        <c:axId val="120325248"/>
      </c:barChart>
      <c:catAx>
        <c:axId val="1202497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325248"/>
        <c:crosses val="autoZero"/>
        <c:auto val="1"/>
        <c:lblAlgn val="ctr"/>
        <c:lblOffset val="100"/>
      </c:catAx>
      <c:valAx>
        <c:axId val="1203252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24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7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13-41F7-BC34-D6839EEDE78A}"/>
              </c:ext>
            </c:extLst>
          </c:dPt>
          <c:dPt>
            <c:idx val="1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13-41F7-BC34-D6839EEDE7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8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0D37D745-1683-415F-A580-F267EE338C1F}" type="PERCENTAGE">
                      <a:rPr lang="en-US" sz="28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[PERCENTUALE]</a:t>
                    </a:fld>
                    <a:endParaRPr lang="en-US" sz="2800" b="1" u="none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13-41F7-BC34-D6839EEDE7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E37700AB-C623-46F7-934A-5FB4859979DD}" type="PERCENTAGE">
                      <a:rPr lang="en-US" sz="28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[PERCENTUALE]</a:t>
                    </a:fld>
                    <a:endParaRPr lang="en-US" sz="2800" b="1" u="none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13-41F7-BC34-D6839EEDE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Foglio1!$E$186:$E$187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Foglio1!$F$186:$F$187</c:f>
              <c:numCache>
                <c:formatCode>General</c:formatCode>
                <c:ptCount val="2"/>
                <c:pt idx="0">
                  <c:v>54</c:v>
                </c:pt>
                <c:pt idx="1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13-41F7-BC34-D6839EEDE78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6561367084760142"/>
          <c:y val="0.12689293192043394"/>
          <c:w val="0.66228524400497113"/>
          <c:h val="0.7351680935789627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E5-40C9-8DF7-B9081B8B401A}"/>
              </c:ext>
            </c:extLst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E5-40C9-8DF7-B9081B8B40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Foglio1!$A$148:$A$149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Foglio1!$B$148:$B$149</c:f>
              <c:numCache>
                <c:formatCode>0.00%</c:formatCode>
                <c:ptCount val="2"/>
                <c:pt idx="0">
                  <c:v>0.79339999999999999</c:v>
                </c:pt>
                <c:pt idx="1">
                  <c:v>0.20660000000000001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E5-40C9-8DF7-B9081B8B401A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16094464"/>
        <c:axId val="116096000"/>
      </c:barChart>
      <c:catAx>
        <c:axId val="1160944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6096000"/>
        <c:crosses val="autoZero"/>
        <c:auto val="1"/>
        <c:lblAlgn val="ctr"/>
        <c:lblOffset val="100"/>
      </c:catAx>
      <c:valAx>
        <c:axId val="116096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094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46481040698200726"/>
          <c:y val="4.9728245507773064E-2"/>
          <c:w val="0.50277923732771279"/>
          <c:h val="0.88877249459839636"/>
        </c:manualLayout>
      </c:layout>
      <c:barChart>
        <c:barDir val="bar"/>
        <c:grouping val="stacked"/>
        <c:ser>
          <c:idx val="0"/>
          <c:order val="0"/>
          <c:tx>
            <c:strRef>
              <c:f>Foglio1!$B$40</c:f>
              <c:strCache>
                <c:ptCount val="1"/>
                <c:pt idx="0">
                  <c:v>Percent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0.23876545732733115"/>
                  <c:y val="-9.40824625204602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627104933133494"/>
                      <c:h val="0.10235550298769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8CF-4A2D-A1BB-3F89CE88DD74}"/>
                </c:ext>
              </c:extLst>
            </c:dLbl>
            <c:dLbl>
              <c:idx val="1"/>
              <c:layout>
                <c:manualLayout>
                  <c:x val="4.106073198388538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F-4A2D-A1BB-3F89CE88DD74}"/>
                </c:ext>
              </c:extLst>
            </c:dLbl>
            <c:dLbl>
              <c:idx val="2"/>
              <c:layout>
                <c:manualLayout>
                  <c:x val="8.4601016940989981E-2"/>
                  <c:y val="-1.31052753996241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15731867556875"/>
                      <c:h val="5.5278051635610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CF-4A2D-A1BB-3F89CE88DD74}"/>
                </c:ext>
              </c:extLst>
            </c:dLbl>
            <c:dLbl>
              <c:idx val="3"/>
              <c:layout>
                <c:manualLayout>
                  <c:x val="4.334188376076787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CF-4A2D-A1BB-3F89CE88DD74}"/>
                </c:ext>
              </c:extLst>
            </c:dLbl>
            <c:dLbl>
              <c:idx val="4"/>
              <c:layout>
                <c:manualLayout>
                  <c:x val="4.7904187314532928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CF-4A2D-A1BB-3F89CE88D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Foglio1!$A$41:$A$45</c:f>
              <c:strCache>
                <c:ptCount val="5"/>
                <c:pt idx="0">
                  <c:v>Nessuna difficoltà</c:v>
                </c:pt>
                <c:pt idx="1">
                  <c:v>Relazionali con il Tutor Professionale</c:v>
                </c:pt>
                <c:pt idx="2">
                  <c:v>Pratici legati al compito affidato</c:v>
                </c:pt>
                <c:pt idx="3">
                  <c:v>Formativi </c:v>
                </c:pt>
                <c:pt idx="4">
                  <c:v>Altro</c:v>
                </c:pt>
              </c:strCache>
            </c:strRef>
          </c:cat>
          <c:val>
            <c:numRef>
              <c:f>Foglio1!$B$41:$B$45</c:f>
              <c:numCache>
                <c:formatCode>0.00%</c:formatCode>
                <c:ptCount val="5"/>
                <c:pt idx="0">
                  <c:v>0.78400000000000003</c:v>
                </c:pt>
                <c:pt idx="1">
                  <c:v>2.4E-2</c:v>
                </c:pt>
                <c:pt idx="2">
                  <c:v>0.13200000000000001</c:v>
                </c:pt>
                <c:pt idx="3">
                  <c:v>2.8000000000000001E-2</c:v>
                </c:pt>
                <c:pt idx="4">
                  <c:v>3.2000000000000008E-2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CF-4A2D-A1BB-3F89CE88DD74}"/>
            </c:ext>
          </c:extLst>
        </c:ser>
        <c:dLbls>
          <c:showVal val="1"/>
        </c:dLbls>
        <c:overlap val="100"/>
        <c:axId val="120894208"/>
        <c:axId val="120895744"/>
      </c:barChart>
      <c:catAx>
        <c:axId val="120894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895744"/>
        <c:crosses val="autoZero"/>
        <c:auto val="1"/>
        <c:lblAlgn val="ctr"/>
        <c:lblOffset val="100"/>
      </c:catAx>
      <c:valAx>
        <c:axId val="120895744"/>
        <c:scaling>
          <c:orientation val="minMax"/>
        </c:scaling>
        <c:axPos val="b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89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46720081882581105"/>
          <c:y val="2.3483365949119379E-2"/>
          <c:w val="0.5000246006877419"/>
          <c:h val="0.88023051913031403"/>
        </c:manualLayout>
      </c:layout>
      <c:barChart>
        <c:barDir val="bar"/>
        <c:grouping val="clustered"/>
        <c:dLbls>
          <c:showVal val="1"/>
        </c:dLbls>
        <c:gapWidth val="182"/>
        <c:axId val="120909184"/>
        <c:axId val="121201792"/>
      </c:barChart>
      <c:catAx>
        <c:axId val="1209091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1201792"/>
        <c:crosses val="autoZero"/>
        <c:auto val="1"/>
        <c:lblAlgn val="ctr"/>
        <c:lblOffset val="100"/>
      </c:catAx>
      <c:valAx>
        <c:axId val="1212017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90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923249437570305"/>
          <c:y val="4.116661808045137E-2"/>
          <c:w val="0.67730519222287322"/>
          <c:h val="0.87937118971239692"/>
        </c:manualLayout>
      </c:layout>
      <c:barChart>
        <c:barDir val="bar"/>
        <c:grouping val="stacked"/>
        <c:ser>
          <c:idx val="0"/>
          <c:order val="0"/>
          <c:tx>
            <c:strRef>
              <c:f>Foglio1!$C$71</c:f>
              <c:strCache>
                <c:ptCount val="1"/>
                <c:pt idx="0">
                  <c:v>Percent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5.0831532537404502E-2"/>
                  <c:y val="3.52733686067019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217452402967471E-2"/>
                      <c:h val="5.8179458796488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44D-4044-A052-0499DEC041EE}"/>
                </c:ext>
              </c:extLst>
            </c:dLbl>
            <c:dLbl>
              <c:idx val="1"/>
              <c:layout>
                <c:manualLayout>
                  <c:x val="8.7062429186139462E-2"/>
                  <c:y val="-4.5987601659334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499721833554805"/>
                      <c:h val="6.8351119421497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4D-4044-A052-0499DEC041EE}"/>
                </c:ext>
              </c:extLst>
            </c:dLbl>
            <c:dLbl>
              <c:idx val="2"/>
              <c:layout>
                <c:manualLayout>
                  <c:x val="0.11509983127109112"/>
                  <c:y val="2.3551333376355386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D-4044-A052-0499DEC041EE}"/>
                </c:ext>
              </c:extLst>
            </c:dLbl>
            <c:dLbl>
              <c:idx val="3"/>
              <c:layout>
                <c:manualLayout>
                  <c:x val="4.5913682277318651E-2"/>
                  <c:y val="-6.4667095405815914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D-4044-A052-0499DEC041EE}"/>
                </c:ext>
              </c:extLst>
            </c:dLbl>
            <c:dLbl>
              <c:idx val="4"/>
              <c:layout>
                <c:manualLayout>
                  <c:x val="5.1810980332154082E-2"/>
                  <c:y val="-3.1811113745171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917644778174082E-2"/>
                      <c:h val="5.7076791818589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44D-4044-A052-0499DEC041EE}"/>
                </c:ext>
              </c:extLst>
            </c:dLbl>
            <c:dLbl>
              <c:idx val="5"/>
              <c:layout>
                <c:manualLayout>
                  <c:x val="0.32506887052341588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4D-4044-A052-0499DEC04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Foglio1!$B$72:$B$77</c:f>
              <c:strCache>
                <c:ptCount val="6"/>
                <c:pt idx="0">
                  <c:v>Da solo</c:v>
                </c:pt>
                <c:pt idx="1">
                  <c:v>Parlandone con gli altri studenti</c:v>
                </c:pt>
                <c:pt idx="2">
                  <c:v>Chiedendo aiuto al Tutor Professionale</c:v>
                </c:pt>
                <c:pt idx="3">
                  <c:v>Chiedendo aiuto al Tutor Supervisore</c:v>
                </c:pt>
                <c:pt idx="4">
                  <c:v>Non ho fatto nulla </c:v>
                </c:pt>
                <c:pt idx="5">
                  <c:v>Nessuna difficoltà</c:v>
                </c:pt>
              </c:strCache>
            </c:strRef>
          </c:cat>
          <c:val>
            <c:numRef>
              <c:f>Foglio1!$C$72:$C$77</c:f>
              <c:numCache>
                <c:formatCode>0.00%</c:formatCode>
                <c:ptCount val="6"/>
                <c:pt idx="0">
                  <c:v>3.9800000000000002E-2</c:v>
                </c:pt>
                <c:pt idx="1">
                  <c:v>8.3700000000000038E-2</c:v>
                </c:pt>
                <c:pt idx="2">
                  <c:v>0.1673</c:v>
                </c:pt>
                <c:pt idx="3">
                  <c:v>2.3900000000000001E-2</c:v>
                </c:pt>
                <c:pt idx="4">
                  <c:v>8.0000000000000019E-3</c:v>
                </c:pt>
                <c:pt idx="5">
                  <c:v>0.67730000000000012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4D-4044-A052-0499DEC041EE}"/>
            </c:ext>
          </c:extLst>
        </c:ser>
        <c:dLbls>
          <c:showVal val="1"/>
        </c:dLbls>
        <c:overlap val="100"/>
        <c:axId val="121457664"/>
        <c:axId val="121467648"/>
      </c:barChart>
      <c:catAx>
        <c:axId val="121457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467648"/>
        <c:crosses val="autoZero"/>
        <c:auto val="1"/>
        <c:lblAlgn val="ctr"/>
        <c:lblOffset val="100"/>
      </c:catAx>
      <c:valAx>
        <c:axId val="1214676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4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21203712"/>
        <c:axId val="121533184"/>
      </c:barChart>
      <c:catAx>
        <c:axId val="121203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533184"/>
        <c:crosses val="autoZero"/>
        <c:auto val="1"/>
        <c:lblAlgn val="ctr"/>
        <c:lblOffset val="100"/>
      </c:catAx>
      <c:valAx>
        <c:axId val="121533184"/>
        <c:scaling>
          <c:orientation val="minMax"/>
        </c:scaling>
        <c:axPos val="b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2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3232870690018886"/>
          <c:y val="3.8535645472061661E-2"/>
          <c:w val="0.84197656097118168"/>
          <c:h val="0.86821476795169383"/>
        </c:manualLayout>
      </c:layout>
      <c:barChart>
        <c:barDir val="bar"/>
        <c:grouping val="clustered"/>
        <c:ser>
          <c:idx val="0"/>
          <c:order val="0"/>
          <c:tx>
            <c:strRef>
              <c:f>Foglio1!$C$53</c:f>
              <c:strCache>
                <c:ptCount val="1"/>
                <c:pt idx="0">
                  <c:v>Percent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6.3136506891040443E-3"/>
                  <c:y val="-1.156069364161864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1A-42B5-BA1F-CE3EA9982CAC}"/>
                </c:ext>
              </c:extLst>
            </c:dLbl>
            <c:dLbl>
              <c:idx val="1"/>
              <c:layout>
                <c:manualLayout>
                  <c:x val="8.979865878126353E-3"/>
                  <c:y val="2.4536248018987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07829119203037"/>
                      <c:h val="0.1068177056324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1A-42B5-BA1F-CE3EA9982CAC}"/>
                </c:ext>
              </c:extLst>
            </c:dLbl>
            <c:dLbl>
              <c:idx val="2"/>
              <c:layout>
                <c:manualLayout>
                  <c:x val="-8.0369867125179208E-3"/>
                  <c:y val="1.92678227360308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1A-42B5-BA1F-CE3EA9982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Foglio1!$B$54:$B$56</c:f>
              <c:strCache>
                <c:ptCount val="3"/>
                <c:pt idx="0">
                  <c:v>No</c:v>
                </c:pt>
                <c:pt idx="1">
                  <c:v>Si</c:v>
                </c:pt>
                <c:pt idx="2">
                  <c:v>Solo in parte</c:v>
                </c:pt>
              </c:strCache>
            </c:strRef>
          </c:cat>
          <c:val>
            <c:numRef>
              <c:f>Foglio1!$C$54:$C$56</c:f>
              <c:numCache>
                <c:formatCode>0.00%</c:formatCode>
                <c:ptCount val="3"/>
                <c:pt idx="0">
                  <c:v>1.9900000000000004E-2</c:v>
                </c:pt>
                <c:pt idx="1">
                  <c:v>0.71310000000000007</c:v>
                </c:pt>
                <c:pt idx="2">
                  <c:v>0.26690000000000008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1A-42B5-BA1F-CE3EA9982CAC}"/>
            </c:ext>
          </c:extLst>
        </c:ser>
        <c:dLbls>
          <c:showVal val="1"/>
        </c:dLbls>
        <c:gapWidth val="115"/>
        <c:overlap val="-20"/>
        <c:axId val="121852672"/>
        <c:axId val="121854208"/>
      </c:barChart>
      <c:catAx>
        <c:axId val="121852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854208"/>
        <c:crosses val="autoZero"/>
        <c:auto val="1"/>
        <c:lblAlgn val="ctr"/>
        <c:lblOffset val="100"/>
      </c:catAx>
      <c:valAx>
        <c:axId val="121854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85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rgbClr val="FF66FF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86-473D-BB00-926BDD0BE17C}"/>
              </c:ext>
            </c:extLst>
          </c:dPt>
          <c:dPt>
            <c:idx val="1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86-473D-BB00-926BDD0BE17C}"/>
              </c:ext>
            </c:extLst>
          </c:dPt>
          <c:dPt>
            <c:idx val="3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86-473D-BB00-926BDD0BE17C}"/>
              </c:ext>
            </c:extLst>
          </c:dPt>
          <c:dPt>
            <c:idx val="4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86-473D-BB00-926BDD0BE17C}"/>
              </c:ext>
            </c:extLst>
          </c:dPt>
          <c:dPt>
            <c:idx val="5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84-4EC1-A438-D8823FA17567}"/>
              </c:ext>
            </c:extLst>
          </c:dPt>
          <c:dPt>
            <c:idx val="6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2432237349513993"/>
                  <c:y val="-1.21402150383030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7605425242827227E-2"/>
                      <c:h val="4.8504073888681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386-473D-BB00-926BDD0BE17C}"/>
                </c:ext>
              </c:extLst>
            </c:dLbl>
            <c:dLbl>
              <c:idx val="1"/>
              <c:layout>
                <c:manualLayout>
                  <c:x val="0.29104307800144408"/>
                  <c:y val="2.42823420720447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395267310546915E-2"/>
                      <c:h val="7.0358181753521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386-473D-BB00-926BDD0BE17C}"/>
                </c:ext>
              </c:extLst>
            </c:dLbl>
            <c:dLbl>
              <c:idx val="2"/>
              <c:layout>
                <c:manualLayout>
                  <c:x val="0.35094580036129408"/>
                  <c:y val="-8.9034225733190935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86-473D-BB00-926BDD0BE17C}"/>
                </c:ext>
              </c:extLst>
            </c:dLbl>
            <c:dLbl>
              <c:idx val="3"/>
              <c:layout>
                <c:manualLayout>
                  <c:x val="0.31706137825744513"/>
                  <c:y val="7.284702621613427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86-473D-BB00-926BDD0BE17C}"/>
                </c:ext>
              </c:extLst>
            </c:dLbl>
            <c:dLbl>
              <c:idx val="4"/>
              <c:layout>
                <c:manualLayout>
                  <c:x val="0.33823914207235051"/>
                  <c:y val="-8.49891532498760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194607688714601E-2"/>
                      <c:h val="7.523893251000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386-473D-BB00-926BDD0BE17C}"/>
                </c:ext>
              </c:extLst>
            </c:dLbl>
            <c:dLbl>
              <c:idx val="5"/>
              <c:layout>
                <c:manualLayout>
                  <c:x val="0.32613761039356048"/>
                  <c:y val="1.2141171036022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3251044499698792E-2"/>
                      <c:h val="6.307347913190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484-4EC1-A438-D8823FA17567}"/>
                </c:ext>
              </c:extLst>
            </c:dLbl>
            <c:dLbl>
              <c:idx val="6"/>
              <c:layout>
                <c:manualLayout>
                  <c:x val="0.33097824212268173"/>
                  <c:y val="-2.42823420720449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3974951445986264E-2"/>
                      <c:h val="7.521465016793056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2000" b="1" i="0" u="none" strike="noStrike" kern="1200" baseline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Foglio1!$B$222:$B$228</c:f>
              <c:strCache>
                <c:ptCount val="7"/>
                <c:pt idx="0">
                  <c:v>T_S CLO Media</c:v>
                </c:pt>
                <c:pt idx="1">
                  <c:v>Neon_TIN</c:v>
                </c:pt>
                <c:pt idx="2">
                  <c:v>Microbiologia</c:v>
                </c:pt>
                <c:pt idx="3">
                  <c:v>Amb_DH_SDCRU</c:v>
                </c:pt>
                <c:pt idx="4">
                  <c:v>Degenza_UO </c:v>
                </c:pt>
                <c:pt idx="5">
                  <c:v>Degenza_Clin</c:v>
                </c:pt>
                <c:pt idx="6">
                  <c:v>SP_SO</c:v>
                </c:pt>
              </c:strCache>
            </c:strRef>
          </c:cat>
          <c:val>
            <c:numRef>
              <c:f>Foglio1!$C$222:$C$228</c:f>
              <c:numCache>
                <c:formatCode>General</c:formatCode>
                <c:ptCount val="7"/>
                <c:pt idx="0">
                  <c:v>8.7000000000000011</c:v>
                </c:pt>
                <c:pt idx="1">
                  <c:v>7.34</c:v>
                </c:pt>
                <c:pt idx="2">
                  <c:v>9.1</c:v>
                </c:pt>
                <c:pt idx="3">
                  <c:v>7.95</c:v>
                </c:pt>
                <c:pt idx="4">
                  <c:v>8.33</c:v>
                </c:pt>
                <c:pt idx="5">
                  <c:v>8.5</c:v>
                </c:pt>
                <c:pt idx="6">
                  <c:v>8.52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86-473D-BB00-926BDD0BE17C}"/>
            </c:ext>
          </c:extLst>
        </c:ser>
        <c:dLbls>
          <c:showVal val="1"/>
        </c:dLbls>
        <c:overlap val="100"/>
        <c:axId val="116935296"/>
        <c:axId val="116957568"/>
      </c:barChart>
      <c:catAx>
        <c:axId val="1169352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957568"/>
        <c:crosses val="autoZero"/>
        <c:auto val="1"/>
        <c:lblAlgn val="ctr"/>
        <c:lblOffset val="100"/>
      </c:catAx>
      <c:valAx>
        <c:axId val="1169575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9352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15903104"/>
        <c:axId val="116961664"/>
      </c:barChart>
      <c:catAx>
        <c:axId val="1159031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6961664"/>
        <c:crosses val="autoZero"/>
        <c:auto val="1"/>
        <c:lblAlgn val="ctr"/>
        <c:lblOffset val="100"/>
      </c:catAx>
      <c:valAx>
        <c:axId val="116961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903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EB-4801-B988-47901F759140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8EB-4801-B988-47901F759140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EB-4801-B988-47901F759140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8EB-4801-B988-47901F759140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EB-4801-B988-47901F759140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8EB-4801-B988-47901F759140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EB-4801-B988-47901F759140}"/>
              </c:ext>
            </c:extLst>
          </c:dPt>
          <c:dPt>
            <c:idx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8EB-4801-B988-47901F759140}"/>
              </c:ext>
            </c:extLst>
          </c:dPt>
          <c:dPt>
            <c:idx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EB-4801-B988-47901F759140}"/>
              </c:ext>
            </c:extLst>
          </c:dPt>
          <c:dPt>
            <c:idx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8EB-4801-B988-47901F759140}"/>
              </c:ext>
            </c:extLst>
          </c:dPt>
          <c:dPt>
            <c:idx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EB-4801-B988-47901F759140}"/>
              </c:ext>
            </c:extLst>
          </c:dPt>
          <c:dLbls>
            <c:dLbl>
              <c:idx val="0"/>
              <c:layout>
                <c:manualLayout>
                  <c:x val="0.30636638896447899"/>
                  <c:y val="3.74038250466989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309083375385438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8EB-4801-B988-47901F759140}"/>
                </c:ext>
              </c:extLst>
            </c:dLbl>
            <c:dLbl>
              <c:idx val="1"/>
              <c:layout>
                <c:manualLayout>
                  <c:x val="0.33825067378883661"/>
                  <c:y val="6.23397084111679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348084699767601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8EB-4801-B988-47901F759140}"/>
                </c:ext>
              </c:extLst>
            </c:dLbl>
            <c:dLbl>
              <c:idx val="2"/>
              <c:layout>
                <c:manualLayout>
                  <c:x val="0.33062617089605539"/>
                  <c:y val="1.24679416822336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7315522232602896E-2"/>
                      <c:h val="6.864848690237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8EB-4801-B988-47901F759140}"/>
                </c:ext>
              </c:extLst>
            </c:dLbl>
            <c:dLbl>
              <c:idx val="3"/>
              <c:layout>
                <c:manualLayout>
                  <c:x val="0.28834483667245087"/>
                  <c:y val="-1.24679416822345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399269401248932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8EB-4801-B988-47901F759140}"/>
                </c:ext>
              </c:extLst>
            </c:dLbl>
            <c:dLbl>
              <c:idx val="4"/>
              <c:layout>
                <c:manualLayout>
                  <c:x val="0.34310263017515175"/>
                  <c:y val="2.49358833644662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369636991795769E-2"/>
                      <c:h val="6.61548985659314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8EB-4801-B988-47901F759140}"/>
                </c:ext>
              </c:extLst>
            </c:dLbl>
            <c:dLbl>
              <c:idx val="5"/>
              <c:layout>
                <c:manualLayout>
                  <c:x val="0.24259781931576391"/>
                  <c:y val="-2.49358833644672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3423048135446103E-2"/>
                      <c:h val="5.11933685472511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8EB-4801-B988-47901F759140}"/>
                </c:ext>
              </c:extLst>
            </c:dLbl>
            <c:dLbl>
              <c:idx val="6"/>
              <c:layout>
                <c:manualLayout>
                  <c:x val="0.32369480462989081"/>
                  <c:y val="-3.74038250467017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695356628618387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8EB-4801-B988-47901F759140}"/>
                </c:ext>
              </c:extLst>
            </c:dLbl>
            <c:dLbl>
              <c:idx val="7"/>
              <c:layout>
                <c:manualLayout>
                  <c:x val="0.29666247619184855"/>
                  <c:y val="-8.72755917756356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944362414180686E-2"/>
                      <c:h val="4.8699780210804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8EB-4801-B988-47901F759140}"/>
                </c:ext>
              </c:extLst>
            </c:dLbl>
            <c:dLbl>
              <c:idx val="8"/>
              <c:layout>
                <c:manualLayout>
                  <c:x val="0.30983207209756136"/>
                  <c:y val="-3.74028433190095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8558089160947744E-2"/>
                      <c:h val="5.8674133556591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8EB-4801-B988-47901F759140}"/>
                </c:ext>
              </c:extLst>
            </c:dLbl>
            <c:dLbl>
              <c:idx val="9"/>
              <c:layout>
                <c:manualLayout>
                  <c:x val="0.34171635692191882"/>
                  <c:y val="2.4935883364467126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506904459466406E-2"/>
                      <c:h val="5.61805452201445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8EB-4801-B988-47901F759140}"/>
                </c:ext>
              </c:extLst>
            </c:dLbl>
            <c:dLbl>
              <c:idx val="10"/>
              <c:layout>
                <c:manualLayout>
                  <c:x val="0.3410232202953023"/>
                  <c:y val="4.987176672893431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438270725631081E-2"/>
                      <c:h val="5.61805452201445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8EB-4801-B988-47901F759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Foglio1!$B$205:$B$215</c:f>
              <c:strCache>
                <c:ptCount val="11"/>
                <c:pt idx="0">
                  <c:v>T_S CLO Media </c:v>
                </c:pt>
                <c:pt idx="1">
                  <c:v>C_MVT</c:v>
                </c:pt>
                <c:pt idx="2">
                  <c:v>C_Assisi</c:v>
                </c:pt>
                <c:pt idx="3">
                  <c:v>C_M. Alta</c:v>
                </c:pt>
                <c:pt idx="4">
                  <c:v>C_Magione</c:v>
                </c:pt>
                <c:pt idx="5">
                  <c:v>C_PSG</c:v>
                </c:pt>
                <c:pt idx="6">
                  <c:v>C_XIV Settembre</c:v>
                </c:pt>
                <c:pt idx="7">
                  <c:v>PN_MVT</c:v>
                </c:pt>
                <c:pt idx="8">
                  <c:v>PN_G_GT</c:v>
                </c:pt>
                <c:pt idx="9">
                  <c:v>C_CdC</c:v>
                </c:pt>
                <c:pt idx="10">
                  <c:v>PN_CdC</c:v>
                </c:pt>
              </c:strCache>
            </c:strRef>
          </c:cat>
          <c:val>
            <c:numRef>
              <c:f>Foglio1!$C$205:$C$215</c:f>
              <c:numCache>
                <c:formatCode>General</c:formatCode>
                <c:ptCount val="11"/>
                <c:pt idx="0">
                  <c:v>8.7000000000000011</c:v>
                </c:pt>
                <c:pt idx="1">
                  <c:v>10</c:v>
                </c:pt>
                <c:pt idx="2">
                  <c:v>9.5</c:v>
                </c:pt>
                <c:pt idx="3">
                  <c:v>8.25</c:v>
                </c:pt>
                <c:pt idx="4">
                  <c:v>10</c:v>
                </c:pt>
                <c:pt idx="5">
                  <c:v>7</c:v>
                </c:pt>
                <c:pt idx="6">
                  <c:v>9.33</c:v>
                </c:pt>
                <c:pt idx="7">
                  <c:v>8.42</c:v>
                </c:pt>
                <c:pt idx="8">
                  <c:v>8.66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B-4801-B988-47901F759140}"/>
            </c:ext>
          </c:extLst>
        </c:ser>
        <c:dLbls>
          <c:showVal val="1"/>
        </c:dLbls>
        <c:overlap val="100"/>
        <c:axId val="117185920"/>
        <c:axId val="117191808"/>
      </c:barChart>
      <c:catAx>
        <c:axId val="1171859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191808"/>
        <c:crosses val="autoZero"/>
        <c:auto val="1"/>
        <c:lblAlgn val="ctr"/>
        <c:lblOffset val="100"/>
      </c:catAx>
      <c:valAx>
        <c:axId val="1171918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18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17210496"/>
        <c:axId val="117245056"/>
      </c:barChart>
      <c:catAx>
        <c:axId val="11721049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245056"/>
        <c:crosses val="autoZero"/>
        <c:auto val="1"/>
        <c:lblAlgn val="ctr"/>
        <c:lblOffset val="100"/>
      </c:catAx>
      <c:valAx>
        <c:axId val="11724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2104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ADF-4D4B-BB88-1ADD5285A419}"/>
              </c:ext>
            </c:extLst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DF-4D4B-BB88-1ADD5285A419}"/>
              </c:ext>
            </c:extLst>
          </c:dPt>
          <c:dPt>
            <c:idx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ADF-4D4B-BB88-1ADD5285A419}"/>
              </c:ext>
            </c:extLst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DF-4D4B-BB88-1ADD5285A419}"/>
              </c:ext>
            </c:extLst>
          </c:dPt>
          <c:dLbls>
            <c:dLbl>
              <c:idx val="0"/>
              <c:layout>
                <c:manualLayout>
                  <c:x val="0.35627222608086484"/>
                  <c:y val="1.0525042141605547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DF-4D4B-BB88-1ADD5285A419}"/>
                </c:ext>
              </c:extLst>
            </c:dLbl>
            <c:dLbl>
              <c:idx val="1"/>
              <c:layout>
                <c:manualLayout>
                  <c:x val="0.34171641149960608"/>
                  <c:y val="-7.89388519913877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267604333162716E-2"/>
                      <c:h val="7.739863224176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DF-4D4B-BB88-1ADD5285A419}"/>
                </c:ext>
              </c:extLst>
            </c:dLbl>
            <c:dLbl>
              <c:idx val="2"/>
              <c:layout>
                <c:manualLayout>
                  <c:x val="0.28695856341921794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DF-4D4B-BB88-1ADD5285A419}"/>
                </c:ext>
              </c:extLst>
            </c:dLbl>
            <c:dLbl>
              <c:idx val="3"/>
              <c:layout>
                <c:manualLayout>
                  <c:x val="0.34240949354853534"/>
                  <c:y val="7.8937816062042802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F-4D4B-BB88-1ADD5285A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Foglio1!$B$195:$B$198</c:f>
              <c:strCache>
                <c:ptCount val="4"/>
                <c:pt idx="0">
                  <c:v>T_S CLO Media</c:v>
                </c:pt>
                <c:pt idx="1">
                  <c:v>P.N. Foligno</c:v>
                </c:pt>
                <c:pt idx="2">
                  <c:v>Cons_Foligno</c:v>
                </c:pt>
                <c:pt idx="3">
                  <c:v>P.N. Spoleto</c:v>
                </c:pt>
              </c:strCache>
            </c:strRef>
          </c:cat>
          <c:val>
            <c:numRef>
              <c:f>Foglio1!$C$195:$C$198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8.6</c:v>
                </c:pt>
                <c:pt idx="2">
                  <c:v>7.2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DF-4D4B-BB88-1ADD5285A419}"/>
            </c:ext>
          </c:extLst>
        </c:ser>
        <c:dLbls>
          <c:showVal val="1"/>
        </c:dLbls>
        <c:overlap val="100"/>
        <c:axId val="117631232"/>
        <c:axId val="117633024"/>
      </c:barChart>
      <c:catAx>
        <c:axId val="117631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33024"/>
        <c:crosses val="autoZero"/>
        <c:auto val="1"/>
        <c:lblAlgn val="ctr"/>
        <c:lblOffset val="100"/>
      </c:catAx>
      <c:valAx>
        <c:axId val="1176330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6571712345991805"/>
          <c:y val="1.1228577950998488E-2"/>
          <c:w val="0.72165594414970125"/>
          <c:h val="0.9232004170311535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1A-4289-9A41-08AD50BCE485}"/>
              </c:ext>
            </c:extLst>
          </c:dPt>
          <c:dLbls>
            <c:dLbl>
              <c:idx val="0"/>
              <c:layout>
                <c:manualLayout>
                  <c:x val="-4.0595580102902665E-3"/>
                  <c:y val="-2.245715590199861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81A-4289-9A41-08AD50BCE485}"/>
                </c:ext>
              </c:extLst>
            </c:dLbl>
            <c:dLbl>
              <c:idx val="1"/>
              <c:layout>
                <c:manualLayout>
                  <c:x val="-2.8638257763526917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81A-4289-9A41-08AD50BCE485}"/>
                </c:ext>
              </c:extLst>
            </c:dLbl>
            <c:dLbl>
              <c:idx val="2"/>
              <c:layout>
                <c:manualLayout>
                  <c:x val="7.2337092545985456E-4"/>
                  <c:y val="-1.57200091313978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81A-4289-9A41-08AD50BCE485}"/>
                </c:ext>
              </c:extLst>
            </c:dLbl>
            <c:dLbl>
              <c:idx val="3"/>
              <c:layout>
                <c:manualLayout>
                  <c:x val="-3.108903808237693E-4"/>
                  <c:y val="-8.982862360798791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1A-4289-9A41-08AD50BCE485}"/>
                </c:ext>
              </c:extLst>
            </c:dLbl>
            <c:dLbl>
              <c:idx val="4"/>
              <c:layout>
                <c:manualLayout>
                  <c:x val="8.8484185311380468E-4"/>
                  <c:y val="2.24571559019969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81A-4289-9A41-08AD50BCE485}"/>
                </c:ext>
              </c:extLst>
            </c:dLbl>
            <c:dLbl>
              <c:idx val="5"/>
              <c:layout>
                <c:manualLayout>
                  <c:x val="-4.0595580102902665E-3"/>
                  <c:y val="-6.73714677059909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1A-4289-9A41-08AD50BCE485}"/>
                </c:ext>
              </c:extLst>
            </c:dLbl>
            <c:dLbl>
              <c:idx val="6"/>
              <c:layout>
                <c:manualLayout>
                  <c:x val="-5.0938193165741517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1A-4289-9A41-08AD50BCE485}"/>
                </c:ext>
              </c:extLst>
            </c:dLbl>
            <c:dLbl>
              <c:idx val="7"/>
              <c:layout>
                <c:manualLayout>
                  <c:x val="-2.8638257763527793E-3"/>
                  <c:y val="-2.24571559019969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1A-4289-9A41-08AD50BCE485}"/>
                </c:ext>
              </c:extLst>
            </c:dLbl>
            <c:dLbl>
              <c:idx val="8"/>
              <c:layout>
                <c:manualLayout>
                  <c:x val="-3.1089038082394462E-4"/>
                  <c:y val="2.245715590199738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1A-4289-9A41-08AD50BCE485}"/>
                </c:ext>
              </c:extLst>
            </c:dLbl>
            <c:dLbl>
              <c:idx val="9"/>
              <c:layout>
                <c:manualLayout>
                  <c:x val="-4.0595580102902665E-3"/>
                  <c:y val="-6.73714677059909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81A-4289-9A41-08AD50BCE485}"/>
                </c:ext>
              </c:extLst>
            </c:dLbl>
            <c:dLbl>
              <c:idx val="10"/>
              <c:layout>
                <c:manualLayout>
                  <c:x val="-6.4510224781654992E-3"/>
                  <c:y val="-2.24571559019969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237634175044094E-2"/>
                      <c:h val="6.1566381319324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1A-4289-9A41-08AD50BCE485}"/>
                </c:ext>
              </c:extLst>
            </c:dLbl>
            <c:dLbl>
              <c:idx val="11"/>
              <c:layout>
                <c:manualLayout>
                  <c:x val="-2.7023548486990049E-3"/>
                  <c:y val="2.24571559019970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Foglio1!$B$235:$B$246</c:f>
              <c:strCache>
                <c:ptCount val="12"/>
                <c:pt idx="0">
                  <c:v>T_P CLO Media </c:v>
                </c:pt>
                <c:pt idx="1">
                  <c:v>Degenza </c:v>
                </c:pt>
                <c:pt idx="2">
                  <c:v>SP</c:v>
                </c:pt>
                <c:pt idx="3">
                  <c:v>Microbiologia</c:v>
                </c:pt>
                <c:pt idx="4">
                  <c:v>SO</c:v>
                </c:pt>
                <c:pt idx="5">
                  <c:v>Colposcopia </c:v>
                </c:pt>
                <c:pt idx="6">
                  <c:v>MMP</c:v>
                </c:pt>
                <c:pt idx="7">
                  <c:v>Ambulatorio CTG</c:v>
                </c:pt>
                <c:pt idx="8">
                  <c:v>Day Hospital</c:v>
                </c:pt>
                <c:pt idx="9">
                  <c:v>SDCRU</c:v>
                </c:pt>
                <c:pt idx="10">
                  <c:v>UTIN</c:v>
                </c:pt>
                <c:pt idx="11">
                  <c:v>Neonatologia Rooming in </c:v>
                </c:pt>
              </c:strCache>
            </c:strRef>
          </c:cat>
          <c:val>
            <c:numRef>
              <c:f>Foglio1!$C$235:$C$246</c:f>
              <c:numCache>
                <c:formatCode>General</c:formatCode>
                <c:ptCount val="12"/>
                <c:pt idx="0">
                  <c:v>9.02</c:v>
                </c:pt>
                <c:pt idx="1">
                  <c:v>9.18</c:v>
                </c:pt>
                <c:pt idx="2">
                  <c:v>9.2900000000000009</c:v>
                </c:pt>
                <c:pt idx="3">
                  <c:v>9.5</c:v>
                </c:pt>
                <c:pt idx="4">
                  <c:v>8.9</c:v>
                </c:pt>
                <c:pt idx="5">
                  <c:v>9.3700000000000028</c:v>
                </c:pt>
                <c:pt idx="6">
                  <c:v>8.9</c:v>
                </c:pt>
                <c:pt idx="7">
                  <c:v>8.2800000000000011</c:v>
                </c:pt>
                <c:pt idx="8">
                  <c:v>9.5</c:v>
                </c:pt>
                <c:pt idx="9">
                  <c:v>9.0500000000000007</c:v>
                </c:pt>
                <c:pt idx="10">
                  <c:v>8.16</c:v>
                </c:pt>
                <c:pt idx="11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1A-4289-9A41-08AD50BCE485}"/>
            </c:ext>
          </c:extLst>
        </c:ser>
        <c:dLbls>
          <c:showVal val="1"/>
        </c:dLbls>
        <c:gapWidth val="182"/>
        <c:axId val="118104448"/>
        <c:axId val="118105984"/>
      </c:barChart>
      <c:catAx>
        <c:axId val="1181044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105984"/>
        <c:crosses val="autoZero"/>
        <c:auto val="1"/>
        <c:lblAlgn val="ctr"/>
        <c:lblOffset val="100"/>
      </c:catAx>
      <c:valAx>
        <c:axId val="1181059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10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5639874424687131"/>
          <c:y val="0"/>
          <c:w val="0.74360125575312885"/>
          <c:h val="0.94971870187149354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76-464E-9A3C-B6DE5F922A07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76-464E-9A3C-B6DE5F922A07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76-464E-9A3C-B6DE5F922A07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476-464E-9A3C-B6DE5F922A07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76-464E-9A3C-B6DE5F922A07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476-464E-9A3C-B6DE5F922A07}"/>
              </c:ext>
            </c:extLst>
          </c:dPt>
          <c:dPt>
            <c:idx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76-464E-9A3C-B6DE5F922A07}"/>
              </c:ext>
            </c:extLst>
          </c:dPt>
          <c:dPt>
            <c:idx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476-464E-9A3C-B6DE5F922A07}"/>
              </c:ext>
            </c:extLst>
          </c:dPt>
          <c:dPt>
            <c:idx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76-464E-9A3C-B6DE5F922A07}"/>
              </c:ext>
            </c:extLst>
          </c:dPt>
          <c:dPt>
            <c:idx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476-464E-9A3C-B6DE5F922A07}"/>
              </c:ext>
            </c:extLst>
          </c:dPt>
          <c:dPt>
            <c:idx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76-464E-9A3C-B6DE5F922A07}"/>
              </c:ext>
            </c:extLst>
          </c:dPt>
          <c:dPt>
            <c:idx val="1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476-464E-9A3C-B6DE5F922A07}"/>
              </c:ext>
            </c:extLst>
          </c:dPt>
          <c:dLbls>
            <c:dLbl>
              <c:idx val="0"/>
              <c:layout>
                <c:manualLayout>
                  <c:x val="0.31544231194986899"/>
                  <c:y val="-8.98269812253177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just">
                    <a:defRPr sz="20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646449527167414E-2"/>
                      <c:h val="5.8086416887029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76-464E-9A3C-B6DE5F922A07}"/>
                </c:ext>
              </c:extLst>
            </c:dLbl>
            <c:dLbl>
              <c:idx val="1"/>
              <c:layout>
                <c:manualLayout>
                  <c:x val="0.29142940238967141"/>
                  <c:y val="-2.6038657932046581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76-464E-9A3C-B6DE5F922A07}"/>
                </c:ext>
              </c:extLst>
            </c:dLbl>
            <c:dLbl>
              <c:idx val="2"/>
              <c:layout>
                <c:manualLayout>
                  <c:x val="0.32199128728446841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76-464E-9A3C-B6DE5F922A07}"/>
                </c:ext>
              </c:extLst>
            </c:dLbl>
            <c:dLbl>
              <c:idx val="3"/>
              <c:layout>
                <c:manualLayout>
                  <c:x val="0.30343585716976995"/>
                  <c:y val="-7.334183919002979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476-464E-9A3C-B6DE5F922A07}"/>
                </c:ext>
              </c:extLst>
            </c:dLbl>
            <c:dLbl>
              <c:idx val="4"/>
              <c:layout>
                <c:manualLayout>
                  <c:x val="0.27287397227497318"/>
                  <c:y val="7.334183919002890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76-464E-9A3C-B6DE5F922A07}"/>
                </c:ext>
              </c:extLst>
            </c:dLbl>
            <c:dLbl>
              <c:idx val="5"/>
              <c:layout>
                <c:manualLayout>
                  <c:x val="0.2979783777242706"/>
                  <c:y val="2.44472797300096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476-464E-9A3C-B6DE5F922A07}"/>
                </c:ext>
              </c:extLst>
            </c:dLbl>
            <c:dLbl>
              <c:idx val="6"/>
              <c:layout>
                <c:manualLayout>
                  <c:x val="0.30070707447474132"/>
                  <c:y val="-8.244945145875150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just">
                    <a:defRPr sz="20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1760632716961878E-2"/>
                      <c:h val="7.4085011746099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76-464E-9A3C-B6DE5F922A07}"/>
                </c:ext>
              </c:extLst>
            </c:dLbl>
            <c:dLbl>
              <c:idx val="7"/>
              <c:layout>
                <c:manualLayout>
                  <c:x val="0.32635727084086791"/>
                  <c:y val="-9.778911892003850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476-464E-9A3C-B6DE5F922A07}"/>
                </c:ext>
              </c:extLst>
            </c:dLbl>
            <c:dLbl>
              <c:idx val="8"/>
              <c:layout>
                <c:manualLayout>
                  <c:x val="0.32854026261906771"/>
                  <c:y val="-2.44472797300096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76-464E-9A3C-B6DE5F922A07}"/>
                </c:ext>
              </c:extLst>
            </c:dLbl>
            <c:dLbl>
              <c:idx val="9"/>
              <c:layout>
                <c:manualLayout>
                  <c:x val="0.2859719229441719"/>
                  <c:y val="2.44477965309861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476-464E-9A3C-B6DE5F922A07}"/>
                </c:ext>
              </c:extLst>
            </c:dLbl>
            <c:dLbl>
              <c:idx val="10"/>
              <c:layout>
                <c:manualLayout>
                  <c:x val="0.30343585716977012"/>
                  <c:y val="-2.4447279730009752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476-464E-9A3C-B6DE5F922A07}"/>
                </c:ext>
              </c:extLst>
            </c:dLbl>
            <c:dLbl>
              <c:idx val="11"/>
              <c:layout>
                <c:manualLayout>
                  <c:x val="0.3176253037280688"/>
                  <c:y val="4.889455946001920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476-464E-9A3C-B6DE5F922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0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Foglio1!$B$94:$B$105</c:f>
              <c:strCache>
                <c:ptCount val="12"/>
                <c:pt idx="0">
                  <c:v>T_P CLO Media</c:v>
                </c:pt>
                <c:pt idx="1">
                  <c:v>P.N. MVT</c:v>
                </c:pt>
                <c:pt idx="2">
                  <c:v>Cons_MVT</c:v>
                </c:pt>
                <c:pt idx="3">
                  <c:v>Cons_Perugino</c:v>
                </c:pt>
                <c:pt idx="4">
                  <c:v>Distretto Assisano</c:v>
                </c:pt>
                <c:pt idx="5">
                  <c:v>Distretto Trasimeno</c:v>
                </c:pt>
                <c:pt idx="6">
                  <c:v>P.N. Gubbio-Gualdo</c:v>
                </c:pt>
                <c:pt idx="7">
                  <c:v>P.N. CdC</c:v>
                </c:pt>
                <c:pt idx="8">
                  <c:v>Cons_CdC</c:v>
                </c:pt>
                <c:pt idx="9">
                  <c:v>P.N. Foligno</c:v>
                </c:pt>
                <c:pt idx="10">
                  <c:v>Cons_Foligno </c:v>
                </c:pt>
                <c:pt idx="11">
                  <c:v>P.N. Spoleto</c:v>
                </c:pt>
              </c:strCache>
            </c:strRef>
          </c:cat>
          <c:val>
            <c:numRef>
              <c:f>Foglio1!$C$94:$C$105</c:f>
              <c:numCache>
                <c:formatCode>General</c:formatCode>
                <c:ptCount val="12"/>
                <c:pt idx="0">
                  <c:v>9.02</c:v>
                </c:pt>
                <c:pt idx="1">
                  <c:v>9</c:v>
                </c:pt>
                <c:pt idx="2">
                  <c:v>9.75</c:v>
                </c:pt>
                <c:pt idx="3">
                  <c:v>9.1</c:v>
                </c:pt>
                <c:pt idx="4">
                  <c:v>8.1</c:v>
                </c:pt>
                <c:pt idx="5">
                  <c:v>8.8600000000000012</c:v>
                </c:pt>
                <c:pt idx="6">
                  <c:v>8.9</c:v>
                </c:pt>
                <c:pt idx="7">
                  <c:v>9.75</c:v>
                </c:pt>
                <c:pt idx="8">
                  <c:v>10</c:v>
                </c:pt>
                <c:pt idx="9">
                  <c:v>9</c:v>
                </c:pt>
                <c:pt idx="10">
                  <c:v>9.2000000000000011</c:v>
                </c:pt>
                <c:pt idx="11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76-464E-9A3C-B6DE5F922A07}"/>
            </c:ext>
          </c:extLst>
        </c:ser>
        <c:dLbls>
          <c:showVal val="1"/>
        </c:dLbls>
        <c:gapWidth val="79"/>
        <c:overlap val="100"/>
        <c:axId val="118395264"/>
        <c:axId val="118396800"/>
      </c:barChart>
      <c:catAx>
        <c:axId val="11839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96800"/>
        <c:crosses val="autoZero"/>
        <c:auto val="1"/>
        <c:lblAlgn val="ctr"/>
        <c:lblOffset val="100"/>
      </c:catAx>
      <c:valAx>
        <c:axId val="1183968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183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0.71992</cdr:x>
      <cdr:y>0</cdr:y>
    </cdr:from>
    <cdr:to>
      <cdr:x>0.71992</cdr:x>
      <cdr:y>0.96108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2979752D-3A4E-4C3D-BA35-024BA413CAAF}"/>
            </a:ext>
          </a:extLst>
        </cdr:cNvPr>
        <cdr:cNvCxnSpPr/>
      </cdr:nvCxnSpPr>
      <cdr:spPr>
        <a:xfrm xmlns:a="http://schemas.openxmlformats.org/drawingml/2006/main">
          <a:off x="8466685" y="0"/>
          <a:ext cx="0" cy="520811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0.81558</cdr:x>
      <cdr:y>0</cdr:y>
    </cdr:from>
    <cdr:to>
      <cdr:x>0.81558</cdr:x>
      <cdr:y>0.98942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482A7986-667C-4544-8B64-BF63D942E84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489606" y="0"/>
          <a:ext cx="0" cy="549794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0.75895</cdr:x>
      <cdr:y>0</cdr:y>
    </cdr:from>
    <cdr:to>
      <cdr:x>0.75895</cdr:x>
      <cdr:y>1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EFD4FA0F-09B5-408E-BB1C-F17DEE28E64F}"/>
            </a:ext>
          </a:extLst>
        </cdr:cNvPr>
        <cdr:cNvCxnSpPr/>
      </cdr:nvCxnSpPr>
      <cdr:spPr>
        <a:xfrm xmlns:a="http://schemas.openxmlformats.org/drawingml/2006/main">
          <a:off x="4163390" y="0"/>
          <a:ext cx="0" cy="30273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0.32328</cdr:x>
      <cdr:y>0.07732</cdr:y>
    </cdr:from>
    <cdr:to>
      <cdr:x>1</cdr:x>
      <cdr:y>0.1421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F4BD282F-0F0D-45E7-9894-BEBCC8A67C55}"/>
            </a:ext>
          </a:extLst>
        </cdr:cNvPr>
        <cdr:cNvSpPr txBox="1"/>
      </cdr:nvSpPr>
      <cdr:spPr>
        <a:xfrm xmlns:a="http://schemas.openxmlformats.org/drawingml/2006/main">
          <a:off x="1055076" y="211015"/>
          <a:ext cx="2208628" cy="176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0.12069</cdr:x>
      <cdr:y>0.07287</cdr:y>
    </cdr:from>
    <cdr:to>
      <cdr:x>1</cdr:x>
      <cdr:y>0.17004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B1317BE0-66D8-42C7-9706-50555789744F}"/>
            </a:ext>
          </a:extLst>
        </cdr:cNvPr>
        <cdr:cNvSpPr txBox="1"/>
      </cdr:nvSpPr>
      <cdr:spPr>
        <a:xfrm xmlns:a="http://schemas.openxmlformats.org/drawingml/2006/main">
          <a:off x="393895" y="253218"/>
          <a:ext cx="2869809" cy="33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0.18535</cdr:x>
      <cdr:y>0</cdr:y>
    </cdr:from>
    <cdr:to>
      <cdr:x>0.77443</cdr:x>
      <cdr:y>0.15058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xmlns="" id="{F88B8609-A35F-40C9-AD19-C1C344354FCA}"/>
            </a:ext>
          </a:extLst>
        </cdr:cNvPr>
        <cdr:cNvSpPr txBox="1"/>
      </cdr:nvSpPr>
      <cdr:spPr>
        <a:xfrm xmlns:a="http://schemas.openxmlformats.org/drawingml/2006/main">
          <a:off x="604912" y="0"/>
          <a:ext cx="1922584" cy="442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/>
            <a:t> ANNO 2017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0.43864</cdr:x>
      <cdr:y>0.5851</cdr:y>
    </cdr:from>
    <cdr:to>
      <cdr:x>0.57491</cdr:x>
      <cdr:y>0.76014</cdr:y>
    </cdr:to>
    <cdr:sp macro="" textlink="">
      <cdr:nvSpPr>
        <cdr:cNvPr id="4" name="Ovale 3">
          <a:extLst xmlns:a="http://schemas.openxmlformats.org/drawingml/2006/main">
            <a:ext uri="{FF2B5EF4-FFF2-40B4-BE49-F238E27FC236}">
              <a16:creationId xmlns:a16="http://schemas.microsoft.com/office/drawing/2014/main" xmlns="" id="{3C0401CB-5DFF-4730-AF74-9783011DCFD2}"/>
            </a:ext>
          </a:extLst>
        </cdr:cNvPr>
        <cdr:cNvSpPr/>
      </cdr:nvSpPr>
      <cdr:spPr>
        <a:xfrm xmlns:a="http://schemas.openxmlformats.org/drawingml/2006/main">
          <a:off x="3370014" y="2835009"/>
          <a:ext cx="1046922" cy="8481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0.55123</cdr:x>
      <cdr:y>0.63249</cdr:y>
    </cdr:from>
    <cdr:to>
      <cdr:x>0.81949</cdr:x>
      <cdr:y>0.70361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8CDF7A1E-3F41-4605-B930-7B3096074CE5}"/>
            </a:ext>
          </a:extLst>
        </cdr:cNvPr>
        <cdr:cNvSpPr txBox="1"/>
      </cdr:nvSpPr>
      <cdr:spPr>
        <a:xfrm xmlns:a="http://schemas.openxmlformats.org/drawingml/2006/main">
          <a:off x="4399927" y="3064676"/>
          <a:ext cx="2141192" cy="344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 2017= </a:t>
          </a:r>
          <a:r>
            <a: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1,11% </a:t>
          </a:r>
        </a:p>
      </cdr:txBody>
    </cdr:sp>
  </cdr:relSizeAnchor>
  <cdr:relSizeAnchor xmlns:cdr="http://schemas.openxmlformats.org/drawingml/2006/chartDrawing">
    <cdr:from>
      <cdr:x>0.81919</cdr:x>
      <cdr:y>0.76014</cdr:y>
    </cdr:from>
    <cdr:to>
      <cdr:x>0.96695</cdr:x>
      <cdr:y>0.9215</cdr:y>
    </cdr:to>
    <cdr:sp macro="" textlink="">
      <cdr:nvSpPr>
        <cdr:cNvPr id="7" name="Ovale 6">
          <a:extLst xmlns:a="http://schemas.openxmlformats.org/drawingml/2006/main">
            <a:ext uri="{FF2B5EF4-FFF2-40B4-BE49-F238E27FC236}">
              <a16:creationId xmlns:a16="http://schemas.microsoft.com/office/drawing/2014/main" xmlns="" id="{D9219B9A-C91B-4AB0-90B5-9E89D884D998}"/>
            </a:ext>
          </a:extLst>
        </cdr:cNvPr>
        <cdr:cNvSpPr/>
      </cdr:nvSpPr>
      <cdr:spPr>
        <a:xfrm xmlns:a="http://schemas.openxmlformats.org/drawingml/2006/main">
          <a:off x="6538704" y="3683148"/>
          <a:ext cx="1179444" cy="78187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0.58977</cdr:x>
      <cdr:y>0.50869</cdr:y>
    </cdr:from>
    <cdr:to>
      <cdr:x>0.71308</cdr:x>
      <cdr:y>0.56468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033326" y="2743088"/>
          <a:ext cx="1052423" cy="30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0.5928</cdr:x>
      <cdr:y>0.51829</cdr:y>
    </cdr:from>
    <cdr:to>
      <cdr:x>0.81821</cdr:x>
      <cdr:y>0.59187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59205" y="2794847"/>
          <a:ext cx="1923691" cy="39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0.57461</cdr:x>
      <cdr:y>0.50069</cdr:y>
    </cdr:from>
    <cdr:to>
      <cdr:x>0.81012</cdr:x>
      <cdr:y>0.55668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03930" y="2699956"/>
          <a:ext cx="2009954" cy="30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 </a:t>
          </a:r>
          <a:r>
            <a:rPr lang="it-IT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 2017-</a:t>
          </a:r>
          <a:r>
            <a:rPr lang="it-IT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13,65%</a:t>
          </a:r>
          <a:endParaRPr lang="it-IT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9F49F-0E4E-4B4D-8E1D-AF161184E7F8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2DFE-9180-4608-8957-463A878EBE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973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8DAA07D1-FCE4-4D37-9C55-A6E4B9E70D0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0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057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23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583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32FD-6DFD-436C-BB9E-05A4B40F74D6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BAF4-4BB8-440E-80AC-8CC35B5870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9888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1150-9609-4E29-B4CA-A172CC6E43C3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E8C0-77A8-476E-B0E5-096AFFB69D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6611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A021-85B6-498B-A70D-2882CDDEC0DD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8B4C-89E5-4F01-AA14-77543DABB2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5469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9D38-18CF-4B19-8FF7-0A32897C2146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5170-3988-4AB7-9E36-31EB6E79E7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6059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A84D-5505-4190-B63A-62B2E0DFA793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EE2A-6A0A-44ED-B149-8FEA17B119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919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A901-BA8C-4BF5-9271-D28642156998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41A1-EECB-4420-BFF1-769319CBB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453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58ED-2CD9-4562-A09A-0C71112EB8EB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4B1F-9EE2-4E69-9079-C63D9C21C5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0728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476E-42B7-43FB-B328-97738A9B98FB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6F4-E2B6-483F-BD79-D0B83E7ECC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1184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836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FB67-CE0F-47D6-B363-71812D3A2AF3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1EAF-EC43-4783-BC7D-EEC23F0A90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38252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147E-75D0-4518-9A93-DF9922172331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8668-40C6-45C7-8BE6-70B8657EB0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7642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D963-3DBE-4691-8E21-1363CE1CD9E4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6B24-88BB-426A-A251-35819385DE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2898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700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71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9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10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11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172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546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E3D0-5993-4648-B892-FEADB2981C42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3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3AF38-83E3-4AA5-BAB6-D811943BC4CA}" type="datetimeFigureOut">
              <a:rPr lang="it-IT"/>
              <a:pPr>
                <a:defRPr/>
              </a:pPr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4FF1C4-396F-4DC9-AB3F-5DDBEE938F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156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9869145" y="386825"/>
          <a:ext cx="1889253" cy="1504615"/>
        </p:xfrm>
        <a:graphic>
          <a:graphicData uri="http://schemas.openxmlformats.org/presentationml/2006/ole">
            <p:oleObj spid="_x0000_s1318" r:id="rId5" imgW="1714739" imgH="1457143" progId="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489722" y="532726"/>
          <a:ext cx="1347703" cy="1370016"/>
        </p:xfrm>
        <a:graphic>
          <a:graphicData uri="http://schemas.openxmlformats.org/presentationml/2006/ole">
            <p:oleObj spid="_x0000_s1319" name="Immagine bitmap" r:id="rId6" imgW="2733930" imgH="2752711" progId="PBrush">
              <p:embed/>
            </p:oleObj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9273" y="351547"/>
            <a:ext cx="761712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UNIVERSITA’ DEGLI STUDI DI PERUGIA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DIPARTIMENTO SCIENZE CHIRURGICHE E BIOMEDICHE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AZIENDA OSPEDALIERA «SANTA MARIA DELLA MISERICORDIA» DI PERUGIA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08693" y="4880993"/>
            <a:ext cx="6422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Corso di Laurea in Ostetricia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Presidente Prof. Sandro Gerli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Responsabile delle Attività Didattiche e professionalizzanti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Dott.ssa Simona Freddio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simona.freddio@unipg.it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84280" y="2407947"/>
            <a:ext cx="878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FORMAZIONE DEL TUTOR CLINICO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Modulo professionalizzante specifico per ogni Corso di Laurea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07660" y="3621038"/>
            <a:ext cx="10140348" cy="646331"/>
          </a:xfrm>
          <a:prstGeom prst="rect">
            <a:avLst/>
          </a:prstGeom>
          <a:solidFill>
            <a:srgbClr val="FF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Tirocinio </a:t>
            </a:r>
          </a:p>
        </p:txBody>
      </p:sp>
    </p:spTree>
    <p:extLst>
      <p:ext uri="{BB962C8B-B14F-4D97-AF65-F5344CB8AC3E}">
        <p14:creationId xmlns:p14="http://schemas.microsoft.com/office/powerpoint/2010/main" xmlns="" val="219655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7" name="Group 27"/>
          <p:cNvGraphicFramePr>
            <a:graphicFrameLocks noGrp="1"/>
          </p:cNvGraphicFramePr>
          <p:nvPr/>
        </p:nvGraphicFramePr>
        <p:xfrm>
          <a:off x="1524000" y="333376"/>
          <a:ext cx="9145588" cy="1223963"/>
        </p:xfrm>
        <a:graphic>
          <a:graphicData uri="http://schemas.openxmlformats.org/drawingml/2006/table">
            <a:tbl>
              <a:tblPr/>
              <a:tblGrid>
                <a:gridCol w="6076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Ritieni che le conoscenze formative teoriche e/o le competenze professionali acquisite in precedenza ti siano state idonee nelle attivit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a te affidate?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Solo in parte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1524000" y="1989138"/>
          <a:ext cx="9144000" cy="1511300"/>
        </p:xfrm>
        <a:graphic>
          <a:graphicData uri="http://schemas.openxmlformats.org/drawingml/2006/table">
            <a:tbl>
              <a:tblPr/>
              <a:tblGrid>
                <a:gridCol w="704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giudizio globale daresti a questa tua esperienza di tirocinio?  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775" name="Group 55"/>
          <p:cNvGraphicFramePr>
            <a:graphicFrameLocks noGrp="1"/>
          </p:cNvGraphicFramePr>
          <p:nvPr/>
        </p:nvGraphicFramePr>
        <p:xfrm>
          <a:off x="1524000" y="4149725"/>
          <a:ext cx="9144000" cy="1511300"/>
        </p:xfrm>
        <a:graphic>
          <a:graphicData uri="http://schemas.openxmlformats.org/drawingml/2006/table">
            <a:tbl>
              <a:tblPr/>
              <a:tblGrid>
                <a:gridCol w="704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giudizio globale daresti al tutor professionale assegnato? 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390" name="Rectangle 56"/>
          <p:cNvSpPr>
            <a:spLocks noChangeArrowheads="1"/>
          </p:cNvSpPr>
          <p:nvPr/>
        </p:nvSpPr>
        <p:spPr bwMode="auto">
          <a:xfrm>
            <a:off x="2566988" y="6083301"/>
            <a:ext cx="801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20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20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20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prstClr val="white"/>
                </a:solidFill>
              </a:rPr>
              <a:t>Data………………………………    	Firma …………………………………………………</a:t>
            </a:r>
            <a:endParaRPr lang="it-IT" altLang="it-IT" sz="200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74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00499" y="6373182"/>
            <a:ext cx="5038725" cy="365125"/>
          </a:xfrm>
        </p:spPr>
        <p:txBody>
          <a:bodyPr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3219" y="225083"/>
            <a:ext cx="11760590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 Tutor d'Azienda 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E8E9E06E-82C4-4BBB-82AE-5C3142235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1237315"/>
              </p:ext>
            </p:extLst>
          </p:nvPr>
        </p:nvGraphicFramePr>
        <p:xfrm>
          <a:off x="253219" y="954156"/>
          <a:ext cx="11760591" cy="541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861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895725" y="6356350"/>
            <a:ext cx="46672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80160" y="267286"/>
            <a:ext cx="10494497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Tutor Supervisori</a:t>
            </a:r>
          </a:p>
        </p:txBody>
      </p:sp>
      <p:sp>
        <p:nvSpPr>
          <p:cNvPr id="2" name="Rettangolo 1"/>
          <p:cNvSpPr/>
          <p:nvPr/>
        </p:nvSpPr>
        <p:spPr>
          <a:xfrm rot="16200000">
            <a:off x="-2756889" y="3059543"/>
            <a:ext cx="6791924" cy="70788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Azienda Ospedaliera di Perugia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8674016"/>
              </p:ext>
            </p:extLst>
          </p:nvPr>
        </p:nvGraphicFramePr>
        <p:xfrm>
          <a:off x="2662458" y="552321"/>
          <a:ext cx="7381875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DECDA308-ED38-4A33-987A-C32EDEA51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4904397"/>
              </p:ext>
            </p:extLst>
          </p:nvPr>
        </p:nvGraphicFramePr>
        <p:xfrm>
          <a:off x="1280160" y="1075541"/>
          <a:ext cx="10494498" cy="52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DE236C21-DC50-45A4-ADED-02182A285313}"/>
              </a:ext>
            </a:extLst>
          </p:cNvPr>
          <p:cNvCxnSpPr>
            <a:cxnSpLocks/>
          </p:cNvCxnSpPr>
          <p:nvPr/>
        </p:nvCxnSpPr>
        <p:spPr>
          <a:xfrm>
            <a:off x="10528370" y="901421"/>
            <a:ext cx="0" cy="5338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176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15373" y="290711"/>
            <a:ext cx="9161253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Tutor Supervisori</a:t>
            </a:r>
          </a:p>
        </p:txBody>
      </p:sp>
      <p:sp>
        <p:nvSpPr>
          <p:cNvPr id="4" name="Rettangolo 3"/>
          <p:cNvSpPr/>
          <p:nvPr/>
        </p:nvSpPr>
        <p:spPr>
          <a:xfrm rot="16200000">
            <a:off x="-1945556" y="3187201"/>
            <a:ext cx="509306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4000" dirty="0"/>
              <a:t>Azienda USL UMBRIA 1 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782289"/>
              </p:ext>
            </p:extLst>
          </p:nvPr>
        </p:nvGraphicFramePr>
        <p:xfrm>
          <a:off x="2043111" y="994613"/>
          <a:ext cx="8348664" cy="509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46200F45-B1B7-4CE5-ACF9-1A9F07EF8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07084037"/>
              </p:ext>
            </p:extLst>
          </p:nvPr>
        </p:nvGraphicFramePr>
        <p:xfrm>
          <a:off x="1515373" y="994613"/>
          <a:ext cx="9161253" cy="509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2468869C-5F05-401C-8183-172623617866}"/>
              </a:ext>
            </a:extLst>
          </p:cNvPr>
          <p:cNvCxnSpPr>
            <a:cxnSpLocks/>
          </p:cNvCxnSpPr>
          <p:nvPr/>
        </p:nvCxnSpPr>
        <p:spPr>
          <a:xfrm>
            <a:off x="8539026" y="994613"/>
            <a:ext cx="0" cy="4902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369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52875" y="6280150"/>
            <a:ext cx="50101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15373" y="290711"/>
            <a:ext cx="9161253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Tutor Supervisori</a:t>
            </a:r>
          </a:p>
        </p:txBody>
      </p:sp>
      <p:sp>
        <p:nvSpPr>
          <p:cNvPr id="4" name="Rettangolo 3"/>
          <p:cNvSpPr/>
          <p:nvPr/>
        </p:nvSpPr>
        <p:spPr>
          <a:xfrm rot="16200000">
            <a:off x="-1887849" y="3187201"/>
            <a:ext cx="497764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4000" dirty="0"/>
              <a:t>Azienda USL UMBRIA 2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5777463"/>
              </p:ext>
            </p:extLst>
          </p:nvPr>
        </p:nvGraphicFramePr>
        <p:xfrm>
          <a:off x="2676525" y="1052321"/>
          <a:ext cx="6896100" cy="460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FE521190-86B3-4C41-989B-C3C49EEC0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1068423"/>
              </p:ext>
            </p:extLst>
          </p:nvPr>
        </p:nvGraphicFramePr>
        <p:xfrm>
          <a:off x="1515372" y="1203383"/>
          <a:ext cx="9161253" cy="482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D209CD55-B761-42E2-83FF-D8367129D8E0}"/>
              </a:ext>
            </a:extLst>
          </p:cNvPr>
          <p:cNvCxnSpPr>
            <a:cxnSpLocks/>
          </p:cNvCxnSpPr>
          <p:nvPr/>
        </p:nvCxnSpPr>
        <p:spPr>
          <a:xfrm>
            <a:off x="9572625" y="1052321"/>
            <a:ext cx="0" cy="4616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785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197DD88-3BEC-4DF8-AB79-1A16050E8BBB}"/>
              </a:ext>
            </a:extLst>
          </p:cNvPr>
          <p:cNvSpPr txBox="1"/>
          <p:nvPr/>
        </p:nvSpPr>
        <p:spPr>
          <a:xfrm>
            <a:off x="1139484" y="204580"/>
            <a:ext cx="10621108" cy="52694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Tutor Professionale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CD3AE2A-33DF-4C6D-83F2-6D9335A1CDC9}"/>
              </a:ext>
            </a:extLst>
          </p:cNvPr>
          <p:cNvSpPr/>
          <p:nvPr/>
        </p:nvSpPr>
        <p:spPr>
          <a:xfrm rot="16200000">
            <a:off x="-2895301" y="3177347"/>
            <a:ext cx="665342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Azienda Ospedaliera di Perugia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4ABB555C-3343-4B1E-91E9-55B8A76EE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1325035"/>
              </p:ext>
            </p:extLst>
          </p:nvPr>
        </p:nvGraphicFramePr>
        <p:xfrm>
          <a:off x="1139483" y="858129"/>
          <a:ext cx="10621107" cy="565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AE2A30C1-8B87-4A84-AE92-1EE8C9E966B3}"/>
              </a:ext>
            </a:extLst>
          </p:cNvPr>
          <p:cNvCxnSpPr>
            <a:cxnSpLocks/>
          </p:cNvCxnSpPr>
          <p:nvPr/>
        </p:nvCxnSpPr>
        <p:spPr>
          <a:xfrm>
            <a:off x="9097107" y="858129"/>
            <a:ext cx="0" cy="548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1D62156-40B8-4868-BC40-D2D4A7F0ED6F}"/>
              </a:ext>
            </a:extLst>
          </p:cNvPr>
          <p:cNvSpPr txBox="1"/>
          <p:nvPr/>
        </p:nvSpPr>
        <p:spPr>
          <a:xfrm>
            <a:off x="4107766" y="6506158"/>
            <a:ext cx="5950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</a:rPr>
              <a:t>19 dicembre 2019, Consiglio di Corso di Laurea in Ostetricia</a:t>
            </a:r>
          </a:p>
        </p:txBody>
      </p:sp>
    </p:spTree>
    <p:extLst>
      <p:ext uri="{BB962C8B-B14F-4D97-AF65-F5344CB8AC3E}">
        <p14:creationId xmlns:p14="http://schemas.microsoft.com/office/powerpoint/2010/main" xmlns="" val="176106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599" y="6255028"/>
            <a:ext cx="4791075" cy="6029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dicembre 2019, Consiglio di Corso di Laurea in Ostetricia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7809" y="136525"/>
            <a:ext cx="11635408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Tutor Professionale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38F7A64E-B726-474E-B598-5E4B38599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4486107"/>
              </p:ext>
            </p:extLst>
          </p:nvPr>
        </p:nvGraphicFramePr>
        <p:xfrm>
          <a:off x="357809" y="815926"/>
          <a:ext cx="11635408" cy="555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465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9F76290-7776-4C8B-993F-9C6DEAC26FAF}"/>
              </a:ext>
            </a:extLst>
          </p:cNvPr>
          <p:cNvSpPr txBox="1"/>
          <p:nvPr/>
        </p:nvSpPr>
        <p:spPr>
          <a:xfrm>
            <a:off x="1125415" y="362150"/>
            <a:ext cx="10578905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Tutor Professionale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7576870-1395-4605-95C6-181F442A58BE}"/>
              </a:ext>
            </a:extLst>
          </p:cNvPr>
          <p:cNvSpPr txBox="1"/>
          <p:nvPr/>
        </p:nvSpPr>
        <p:spPr>
          <a:xfrm>
            <a:off x="1648723" y="982990"/>
            <a:ext cx="91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Disponibilità a seguirti nella pratica assistenziale svolta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61721B4-98BF-45A0-AC3B-1BA0C97C7BC2}"/>
              </a:ext>
            </a:extLst>
          </p:cNvPr>
          <p:cNvSpPr/>
          <p:nvPr/>
        </p:nvSpPr>
        <p:spPr>
          <a:xfrm rot="16200000">
            <a:off x="-2707016" y="3158626"/>
            <a:ext cx="661597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Azienda Ospedaliera di Perugia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2656B8AC-8B1A-4D45-BCCB-97A32DFEC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7235680"/>
              </p:ext>
            </p:extLst>
          </p:nvPr>
        </p:nvGraphicFramePr>
        <p:xfrm>
          <a:off x="1125415" y="1480720"/>
          <a:ext cx="10578905" cy="501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4A13A93B-F121-4693-9A0B-D728CE7170ED}"/>
              </a:ext>
            </a:extLst>
          </p:cNvPr>
          <p:cNvCxnSpPr>
            <a:cxnSpLocks/>
          </p:cNvCxnSpPr>
          <p:nvPr/>
        </p:nvCxnSpPr>
        <p:spPr>
          <a:xfrm>
            <a:off x="1648723" y="2250831"/>
            <a:ext cx="100555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E6E8EA8-3BB7-43B0-900E-FCAFA1485FC4}"/>
              </a:ext>
            </a:extLst>
          </p:cNvPr>
          <p:cNvSpPr txBox="1"/>
          <p:nvPr/>
        </p:nvSpPr>
        <p:spPr>
          <a:xfrm>
            <a:off x="3615397" y="6495850"/>
            <a:ext cx="6260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</a:rPr>
              <a:t>19 dicembre 2019, Consiglio di Corso di Laurea in Ostetricia</a:t>
            </a:r>
          </a:p>
        </p:txBody>
      </p:sp>
    </p:spTree>
    <p:extLst>
      <p:ext uri="{BB962C8B-B14F-4D97-AF65-F5344CB8AC3E}">
        <p14:creationId xmlns:p14="http://schemas.microsoft.com/office/powerpoint/2010/main" xmlns="" val="183091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8723" y="982990"/>
            <a:ext cx="91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Disponibilità a seguirti nella pratica assistenziale svolta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7625" y="362150"/>
            <a:ext cx="11366695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Tutor Professionale</a:t>
            </a:r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79107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dicembre 2019, Consiglio di Corso di Laurea in Ostetricia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E83825BE-1388-4AF8-99BD-9CDA085AC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7836125"/>
              </p:ext>
            </p:extLst>
          </p:nvPr>
        </p:nvGraphicFramePr>
        <p:xfrm>
          <a:off x="337625" y="1383100"/>
          <a:ext cx="11549575" cy="497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E17417A8-C1CA-48CD-AFFA-1D82D6054311}"/>
              </a:ext>
            </a:extLst>
          </p:cNvPr>
          <p:cNvCxnSpPr>
            <a:cxnSpLocks/>
          </p:cNvCxnSpPr>
          <p:nvPr/>
        </p:nvCxnSpPr>
        <p:spPr>
          <a:xfrm>
            <a:off x="1041009" y="3024554"/>
            <a:ext cx="10663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482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dicembre 2019, Consiglio di Corso di Laurea in Ostetricia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90648" y="236811"/>
            <a:ext cx="6363538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Giudizio globale all’esperienza di tirocinio</a:t>
            </a:r>
          </a:p>
        </p:txBody>
      </p:sp>
      <p:sp>
        <p:nvSpPr>
          <p:cNvPr id="6" name="Rettangolo 5"/>
          <p:cNvSpPr/>
          <p:nvPr/>
        </p:nvSpPr>
        <p:spPr>
          <a:xfrm rot="16200000">
            <a:off x="-2707016" y="3158626"/>
            <a:ext cx="661597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Azienda Ospedaliera di Perugia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3F9979D2-DA9A-456C-A8B3-A183A1760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6300063"/>
              </p:ext>
            </p:extLst>
          </p:nvPr>
        </p:nvGraphicFramePr>
        <p:xfrm>
          <a:off x="1209823" y="956602"/>
          <a:ext cx="10735148" cy="539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82A7986-667C-4544-8B64-BF63D942E847}"/>
              </a:ext>
            </a:extLst>
          </p:cNvPr>
          <p:cNvCxnSpPr>
            <a:cxnSpLocks/>
          </p:cNvCxnSpPr>
          <p:nvPr/>
        </p:nvCxnSpPr>
        <p:spPr>
          <a:xfrm>
            <a:off x="9941128" y="668750"/>
            <a:ext cx="0" cy="5975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952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1934" y="186726"/>
            <a:ext cx="979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REPORT DI TIROCINIO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ERIODO </a:t>
            </a:r>
            <a:r>
              <a:rPr lang="it-IT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APRILE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2018 – </a:t>
            </a:r>
            <a:r>
              <a:rPr lang="it-IT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MARZO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2019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2937" y="1466850"/>
            <a:ext cx="1114425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Strumento di Valutazione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Scheda valutativa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risposta multipla chiusa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Modalità di Raccolta Dati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Auto-compilazione di 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scheda apposita strutturata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consegnata insieme alla relazione di tirocinio entro 10 gg dalla fine dell’esperienza di tirocinio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Schede sottoposte ad analisi: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N° 251</a:t>
            </a:r>
          </a:p>
        </p:txBody>
      </p:sp>
    </p:spTree>
    <p:extLst>
      <p:ext uri="{BB962C8B-B14F-4D97-AF65-F5344CB8AC3E}">
        <p14:creationId xmlns:p14="http://schemas.microsoft.com/office/powerpoint/2010/main" xmlns="" val="375375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6200000">
            <a:off x="-2496455" y="3264225"/>
            <a:ext cx="59277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Azienda USL UMBRIA 1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790575" y="723901"/>
          <a:ext cx="5648324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6438899" y="2571750"/>
          <a:ext cx="5753101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2941204" y="130400"/>
            <a:ext cx="6363538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Giudizio globale all’esperienza di tirocinio</a:t>
            </a:r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71925" y="648970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xmlns="" id="{A3B1E2C8-6FA6-4792-BFCD-E33E0C1C1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8081965"/>
              </p:ext>
            </p:extLst>
          </p:nvPr>
        </p:nvGraphicFramePr>
        <p:xfrm>
          <a:off x="852127" y="844063"/>
          <a:ext cx="5525216" cy="419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xmlns="" id="{749408CE-E0B6-4888-A9E5-7ED596769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6202830"/>
              </p:ext>
            </p:extLst>
          </p:nvPr>
        </p:nvGraphicFramePr>
        <p:xfrm>
          <a:off x="6500451" y="3151162"/>
          <a:ext cx="5485752" cy="302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FE67F111-753D-4F8B-9C73-2A28EAC8FFA0}"/>
              </a:ext>
            </a:extLst>
          </p:cNvPr>
          <p:cNvCxnSpPr>
            <a:cxnSpLocks/>
          </p:cNvCxnSpPr>
          <p:nvPr/>
        </p:nvCxnSpPr>
        <p:spPr>
          <a:xfrm>
            <a:off x="1561514" y="2208628"/>
            <a:ext cx="5289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798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529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prstClr val="black"/>
                </a:solidFill>
                <a:latin typeface="Calibri" panose="020F0502020204030204"/>
              </a:rPr>
              <a:t>19 dicembre 2019, Consiglio di Corso di Laurea in Ostetricia</a:t>
            </a:r>
          </a:p>
        </p:txBody>
      </p:sp>
      <p:sp>
        <p:nvSpPr>
          <p:cNvPr id="3" name="Rettangolo 2"/>
          <p:cNvSpPr/>
          <p:nvPr/>
        </p:nvSpPr>
        <p:spPr>
          <a:xfrm rot="16200000">
            <a:off x="-1887849" y="3187201"/>
            <a:ext cx="497764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4000" dirty="0"/>
              <a:t>Azienda USL UMBRIA 2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41204" y="482825"/>
            <a:ext cx="6363538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Giudizio globale all’esperienza di tirocinio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BF65AD41-4855-4B04-BDAD-CE49D8F40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0499284"/>
              </p:ext>
            </p:extLst>
          </p:nvPr>
        </p:nvGraphicFramePr>
        <p:xfrm>
          <a:off x="1195754" y="1052321"/>
          <a:ext cx="10749216" cy="497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9022DBFB-80A3-4AE7-8E54-FE696882E667}"/>
              </a:ext>
            </a:extLst>
          </p:cNvPr>
          <p:cNvCxnSpPr>
            <a:cxnSpLocks/>
          </p:cNvCxnSpPr>
          <p:nvPr/>
        </p:nvCxnSpPr>
        <p:spPr>
          <a:xfrm>
            <a:off x="8721090" y="1006045"/>
            <a:ext cx="0" cy="4832047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10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7446" y="446163"/>
            <a:ext cx="9453489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Hai incontrato difficoltà durante l’espletamento del tirocinio? </a:t>
            </a: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52875" y="628015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32BFDAE5-A754-49AA-86ED-B809E4AEB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8592443"/>
              </p:ext>
            </p:extLst>
          </p:nvPr>
        </p:nvGraphicFramePr>
        <p:xfrm>
          <a:off x="3516923" y="1167618"/>
          <a:ext cx="5458265" cy="482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716FC20B-B093-47D7-B9A5-C1E044F34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7069982"/>
              </p:ext>
            </p:extLst>
          </p:nvPr>
        </p:nvGraphicFramePr>
        <p:xfrm>
          <a:off x="258113" y="1167617"/>
          <a:ext cx="3488786" cy="271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905F633-CB55-4780-8C8C-433CBAC0B172}"/>
              </a:ext>
            </a:extLst>
          </p:cNvPr>
          <p:cNvSpPr/>
          <p:nvPr/>
        </p:nvSpPr>
        <p:spPr>
          <a:xfrm>
            <a:off x="569843" y="1167617"/>
            <a:ext cx="3074505" cy="27152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135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42093" y="158077"/>
            <a:ext cx="3184013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Se si, di che genere?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7579108"/>
              </p:ext>
            </p:extLst>
          </p:nvPr>
        </p:nvGraphicFramePr>
        <p:xfrm>
          <a:off x="200025" y="2082019"/>
          <a:ext cx="3810000" cy="286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3976088788"/>
                    </a:ext>
                  </a:extLst>
                </a:gridCol>
              </a:tblGrid>
              <a:tr h="42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Possibilità di Risposta</a:t>
                      </a: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972835"/>
                  </a:ext>
                </a:extLst>
              </a:tr>
              <a:tr h="42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Relazionali</a:t>
                      </a:r>
                      <a:r>
                        <a:rPr lang="it-IT" sz="18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gli altri studenti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234777"/>
                  </a:ext>
                </a:extLst>
              </a:tr>
              <a:tr h="42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Relazionali con il Tutor Professionale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158372"/>
                  </a:ext>
                </a:extLst>
              </a:tr>
              <a:tr h="42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Pratici, legati al compito affidato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617593"/>
                  </a:ext>
                </a:extLst>
              </a:tr>
              <a:tr h="753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Formativi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959049"/>
                  </a:ext>
                </a:extLst>
              </a:tr>
              <a:tr h="42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Altro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106592"/>
                  </a:ext>
                </a:extLst>
              </a:tr>
            </a:tbl>
          </a:graphicData>
        </a:graphic>
      </p:graphicFrame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52875" y="628015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5037212"/>
              </p:ext>
            </p:extLst>
          </p:nvPr>
        </p:nvGraphicFramePr>
        <p:xfrm>
          <a:off x="4010026" y="1140643"/>
          <a:ext cx="7981950" cy="484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1">
            <a:extLst>
              <a:ext uri="{FF2B5EF4-FFF2-40B4-BE49-F238E27FC236}">
                <a16:creationId xmlns:a16="http://schemas.microsoft.com/office/drawing/2014/main" xmlns="" id="{4BE436C3-CDC9-42A4-A394-20E3A101AA49}"/>
              </a:ext>
            </a:extLst>
          </p:cNvPr>
          <p:cNvSpPr txBox="1"/>
          <p:nvPr/>
        </p:nvSpPr>
        <p:spPr>
          <a:xfrm>
            <a:off x="8603490" y="4779550"/>
            <a:ext cx="2141192" cy="3445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2017=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79,63% </a:t>
            </a:r>
          </a:p>
        </p:txBody>
      </p:sp>
    </p:spTree>
    <p:extLst>
      <p:ext uri="{BB962C8B-B14F-4D97-AF65-F5344CB8AC3E}">
        <p14:creationId xmlns:p14="http://schemas.microsoft.com/office/powerpoint/2010/main" xmlns="" val="118222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1599909"/>
              </p:ext>
            </p:extLst>
          </p:nvPr>
        </p:nvGraphicFramePr>
        <p:xfrm>
          <a:off x="133350" y="2013998"/>
          <a:ext cx="3166441" cy="2919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441">
                  <a:extLst>
                    <a:ext uri="{9D8B030D-6E8A-4147-A177-3AD203B41FA5}">
                      <a16:colId xmlns:a16="http://schemas.microsoft.com/office/drawing/2014/main" xmlns="" val="2801695177"/>
                    </a:ext>
                  </a:extLst>
                </a:gridCol>
              </a:tblGrid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risposta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906742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Da solo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069142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Parlandone con gli altri studenti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477369"/>
                  </a:ext>
                </a:extLst>
              </a:tr>
              <a:tr h="64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Chiedendo aiuto al Tutor Professionale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975112"/>
                  </a:ext>
                </a:extLst>
              </a:tr>
              <a:tr h="64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Chiedendo aiuto al Tutor Supervisore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427426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Non ho fatto nulla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588606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3590925" y="262852"/>
            <a:ext cx="5106271" cy="523220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Come hai affrontato le difficoltà?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480117"/>
              </p:ext>
            </p:extLst>
          </p:nvPr>
        </p:nvGraphicFramePr>
        <p:xfrm>
          <a:off x="3657600" y="1362074"/>
          <a:ext cx="8353425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52875" y="628015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660C86A1-4613-4E34-96E5-4F7594225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3566366"/>
              </p:ext>
            </p:extLst>
          </p:nvPr>
        </p:nvGraphicFramePr>
        <p:xfrm>
          <a:off x="3299791" y="836874"/>
          <a:ext cx="8534400" cy="539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vale 1">
            <a:extLst>
              <a:ext uri="{FF2B5EF4-FFF2-40B4-BE49-F238E27FC236}">
                <a16:creationId xmlns:a16="http://schemas.microsoft.com/office/drawing/2014/main" xmlns="" id="{36B1F6E9-0BF8-43DD-B5BB-E1A613CF3A4B}"/>
              </a:ext>
            </a:extLst>
          </p:cNvPr>
          <p:cNvSpPr/>
          <p:nvPr/>
        </p:nvSpPr>
        <p:spPr>
          <a:xfrm>
            <a:off x="6559826" y="3313043"/>
            <a:ext cx="1510748" cy="956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28EB96C5-CB24-4286-AD06-DD35FE1DC4ED}"/>
              </a:ext>
            </a:extLst>
          </p:cNvPr>
          <p:cNvSpPr/>
          <p:nvPr/>
        </p:nvSpPr>
        <p:spPr>
          <a:xfrm>
            <a:off x="5569226" y="4855372"/>
            <a:ext cx="1352079" cy="956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687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50" y="276596"/>
            <a:ext cx="11820525" cy="954107"/>
          </a:xfrm>
          <a:prstGeom prst="rect">
            <a:avLst/>
          </a:prstGeom>
          <a:pattFill prst="pct90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  <a:latin typeface="Calibri" panose="020F0502020204030204"/>
              </a:rPr>
              <a:t>Ritieni che le conoscenze formative teoriche e/o le competenze professionali  acquisite in precedenza ti siano state idonee nelle attività a te affidate?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519869"/>
              </p:ext>
            </p:extLst>
          </p:nvPr>
        </p:nvGraphicFramePr>
        <p:xfrm>
          <a:off x="3886200" y="1647825"/>
          <a:ext cx="774382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70285"/>
              </p:ext>
            </p:extLst>
          </p:nvPr>
        </p:nvGraphicFramePr>
        <p:xfrm>
          <a:off x="171450" y="2366129"/>
          <a:ext cx="3211038" cy="2535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038">
                  <a:extLst>
                    <a:ext uri="{9D8B030D-6E8A-4147-A177-3AD203B41FA5}">
                      <a16:colId xmlns:a16="http://schemas.microsoft.com/office/drawing/2014/main" xmlns="" val="4228073841"/>
                    </a:ext>
                  </a:extLst>
                </a:gridCol>
              </a:tblGrid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</a:t>
                      </a:r>
                      <a:r>
                        <a:rPr lang="it-IT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risposta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47625" marB="476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175262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91245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167000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Solo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in parte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43969"/>
                  </a:ext>
                </a:extLst>
              </a:tr>
            </a:tbl>
          </a:graphicData>
        </a:graphic>
      </p:graphicFrame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886200" y="6386122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19 dicembre 2019, Consiglio di Corso di Laurea in Ostetricia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7327120"/>
              </p:ext>
            </p:extLst>
          </p:nvPr>
        </p:nvGraphicFramePr>
        <p:xfrm>
          <a:off x="3382487" y="1282700"/>
          <a:ext cx="8609487" cy="487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vale 8">
            <a:extLst>
              <a:ext uri="{FF2B5EF4-FFF2-40B4-BE49-F238E27FC236}">
                <a16:creationId xmlns:a16="http://schemas.microsoft.com/office/drawing/2014/main" xmlns="" id="{CC046377-4FA6-4796-A44C-68432AA09EE3}"/>
              </a:ext>
            </a:extLst>
          </p:cNvPr>
          <p:cNvSpPr/>
          <p:nvPr/>
        </p:nvSpPr>
        <p:spPr>
          <a:xfrm>
            <a:off x="3488787" y="4262511"/>
            <a:ext cx="2025747" cy="1420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917721" y="4901937"/>
            <a:ext cx="212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2017-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1,85%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689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C6AC9A1-1628-4E71-A94C-A13B4CB94581}"/>
              </a:ext>
            </a:extLst>
          </p:cNvPr>
          <p:cNvSpPr txBox="1"/>
          <p:nvPr/>
        </p:nvSpPr>
        <p:spPr>
          <a:xfrm>
            <a:off x="3319975" y="6358597"/>
            <a:ext cx="543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prstClr val="black"/>
                </a:solidFill>
              </a:rPr>
              <a:t>19 dicembre 2019, Consiglio di Corso di Laurea in Ostetricia</a:t>
            </a: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xmlns="" id="{58BAB1E5-ABF0-4F23-BCB0-E2CD93FA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676" y="679506"/>
            <a:ext cx="4386471" cy="34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5E453FA-69E8-4182-8732-DFBB248AEA7B}"/>
              </a:ext>
            </a:extLst>
          </p:cNvPr>
          <p:cNvSpPr txBox="1"/>
          <p:nvPr/>
        </p:nvSpPr>
        <p:spPr>
          <a:xfrm>
            <a:off x="247204" y="679506"/>
            <a:ext cx="656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Il Corso di Laurea in Ostetricia, nel 2018, ha attivato una Convenzione con l’</a:t>
            </a:r>
            <a:r>
              <a:rPr lang="it-IT" sz="2000" b="1" dirty="0"/>
              <a:t>OSPEDALE CA’ GRANDE DI MILANO, </a:t>
            </a:r>
            <a:r>
              <a:rPr lang="it-IT" sz="2000" dirty="0"/>
              <a:t>come approvazione del Consiglio di Corso di Laurea in data  23/01/2018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Da luglio 2018, 3 studentesse hanno effettuato il tirocinio formativo con riconoscimento dei crediti formativi, obiettivi formativi raggiunti e valutazione da parte della sede di Milano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Durante l’estate 2019, altre 4 studentesse hanno effettuato il tirocinio formativo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Sono in programma altri 6 studenti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C6D6438-BBDD-4401-A90F-24C1C8C352D2}"/>
              </a:ext>
            </a:extLst>
          </p:cNvPr>
          <p:cNvSpPr txBox="1"/>
          <p:nvPr/>
        </p:nvSpPr>
        <p:spPr>
          <a:xfrm>
            <a:off x="7182677" y="3578087"/>
            <a:ext cx="4386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GIUDIZIO GLOBALE ALL’ESPERIENZA    DI TIROCINIO =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981200" y="295421"/>
            <a:ext cx="8229600" cy="6856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SEDI DI TIROCINIO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0677" y="1341438"/>
            <a:ext cx="5955323" cy="5516562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6200" b="1" dirty="0"/>
              <a:t>AZIENDA OSPEDALIERA DI PERUGIA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6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DEGENZA S.C. OSTETRICIA E GINECOLOGIA OSP.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DEGENZA S.C. CLINICA OSTETRICA E GINECOLOGICA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SALA PARTO E SALA OPERATORIA DI OST. E GIN.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SERVIZIO DI MEDICINA PRENATALE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SERVIZIO DI CARDIOTOCOGRAFIA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DAY SURGERY DI OST. E GIN</a:t>
            </a:r>
            <a:r>
              <a:rPr lang="it-IT" sz="62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 smtClean="0"/>
              <a:t>MICROBIOLOGIA</a:t>
            </a:r>
            <a:endParaRPr lang="it-IT" sz="6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SERVIZIO DI ONCOLOGIA GINECOLOGICA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SERVIZIO DI DIAGNOSI E CURA DELLA RIPRODUZIONE UMANA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UTIN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6200" dirty="0"/>
              <a:t>SC NEONATOLOGIA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26" y="1069145"/>
            <a:ext cx="5748997" cy="471971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it-IT" sz="4400" b="1" dirty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it-IT" sz="3100" b="1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r>
              <a:rPr lang="it-IT" sz="6200" b="1" dirty="0">
                <a:solidFill>
                  <a:prstClr val="black"/>
                </a:solidFill>
              </a:rPr>
              <a:t>ASL UMBRIA 1 </a:t>
            </a:r>
          </a:p>
          <a:p>
            <a:pPr lvl="0">
              <a:buNone/>
              <a:defRPr/>
            </a:pPr>
            <a:r>
              <a:rPr lang="it-IT" sz="6200" b="1" dirty="0">
                <a:solidFill>
                  <a:prstClr val="black"/>
                </a:solidFill>
              </a:rPr>
              <a:t>(Media Valle Tevere, Perugino, Assisano, Trasimeno)</a:t>
            </a:r>
          </a:p>
          <a:p>
            <a:pPr lvl="0">
              <a:defRPr/>
            </a:pPr>
            <a:endParaRPr lang="it-IT" sz="6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PUNTO NASCITA DELLA M.V.T. </a:t>
            </a: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CONSULTORIO  ASSISANO</a:t>
            </a: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CONSULTORIO MADONNA ALTA</a:t>
            </a: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CONSULTORIO PONTE SAN GIOVANNI</a:t>
            </a: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CONSULTORIO VIA XIV SETTEMBRE</a:t>
            </a: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CONSULTORIO  MVT</a:t>
            </a:r>
          </a:p>
          <a:p>
            <a:pPr lvl="0">
              <a:defRPr/>
            </a:pPr>
            <a:r>
              <a:rPr lang="it-IT" sz="6200" dirty="0">
                <a:solidFill>
                  <a:prstClr val="black"/>
                </a:solidFill>
              </a:rPr>
              <a:t>CONSULTORIO MAGIONE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98126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AFAAC1-0E0B-4241-A926-B59DC5F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SEDI DI TIROCINIO </a:t>
            </a:r>
            <a:endParaRPr lang="it-IT" sz="4000" dirty="0">
              <a:latin typeface="+mn-lt"/>
            </a:endParaRP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xmlns="" id="{31696088-4010-4039-8F51-0AC8889AA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8226" y="1825625"/>
            <a:ext cx="4641574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3600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2000" b="1" dirty="0"/>
              <a:t>                     AZIENDA UMBRIA 1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2000" b="1" dirty="0"/>
              <a:t>               (Alto </a:t>
            </a:r>
            <a:r>
              <a:rPr lang="it-IT" sz="2000" b="1" dirty="0" err="1"/>
              <a:t>Chiascio</a:t>
            </a:r>
            <a:r>
              <a:rPr lang="it-IT" sz="2000" b="1" dirty="0"/>
              <a:t>, Alto Tevere)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it-IT" sz="2000" b="1" dirty="0">
              <a:solidFill>
                <a:srgbClr val="F79646">
                  <a:lumMod val="20000"/>
                  <a:lumOff val="80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prstClr val="black"/>
                </a:solidFill>
              </a:rPr>
              <a:t>CONSULTORIO CITTÀ DI CASTELLO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prstClr val="black"/>
                </a:solidFill>
              </a:rPr>
              <a:t>PUNTO NASCITA DI  CITTÀ DI CASTELLO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prstClr val="black"/>
                </a:solidFill>
              </a:rPr>
              <a:t>PUNTO NASCITA DI GUBBIO/ GUALDO TADINO UO OSTETRICIA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A45778F-C08E-4221-A343-17AB0248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2836" y="2429477"/>
            <a:ext cx="3498574" cy="291865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it-IT" sz="2000" b="1" dirty="0"/>
              <a:t>AUSL UMBRIA 2</a:t>
            </a:r>
          </a:p>
          <a:p>
            <a:pPr algn="ctr">
              <a:lnSpc>
                <a:spcPct val="100000"/>
              </a:lnSpc>
              <a:buNone/>
              <a:defRPr/>
            </a:pPr>
            <a:endParaRPr lang="it-IT" sz="2000" dirty="0"/>
          </a:p>
          <a:p>
            <a:pPr>
              <a:lnSpc>
                <a:spcPct val="100000"/>
              </a:lnSpc>
              <a:defRPr/>
            </a:pPr>
            <a:r>
              <a:rPr lang="it-IT" sz="2000" dirty="0"/>
              <a:t>PUNTO NASCITA DI FOLIGNO</a:t>
            </a:r>
          </a:p>
          <a:p>
            <a:pPr>
              <a:lnSpc>
                <a:spcPct val="100000"/>
              </a:lnSpc>
              <a:defRPr/>
            </a:pPr>
            <a:r>
              <a:rPr lang="it-IT" sz="2000" dirty="0"/>
              <a:t>PUNTO NASCITA  DI SPOLETO</a:t>
            </a:r>
          </a:p>
          <a:p>
            <a:pPr>
              <a:lnSpc>
                <a:spcPct val="100000"/>
              </a:lnSpc>
              <a:defRPr/>
            </a:pPr>
            <a:r>
              <a:rPr lang="it-IT" sz="2000" dirty="0"/>
              <a:t>SERVIZIO CONSULTORIALE DI FOLIGNO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3205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5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1950" y="333376"/>
            <a:ext cx="9036050" cy="152192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100" dirty="0"/>
              <a:t>Per ogni  sede aziendale di tirocinio gli </a:t>
            </a:r>
            <a:r>
              <a:rPr lang="it-IT" sz="3600" b="1" dirty="0"/>
              <a:t>studenti</a:t>
            </a:r>
            <a:r>
              <a:rPr lang="it-IT" sz="3100" dirty="0"/>
              <a:t> hanno stilato un giudizio sull’esperienza di tirocinio professionale  esprimendo una </a:t>
            </a:r>
            <a:r>
              <a:rPr lang="it-IT" sz="3600" b="1" dirty="0"/>
              <a:t>valutazione</a:t>
            </a:r>
            <a:r>
              <a:rPr lang="it-IT" sz="2800" dirty="0">
                <a:solidFill>
                  <a:schemeClr val="bg1"/>
                </a:solidFill>
              </a:rPr>
              <a:t>: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1981200" y="2216151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sui Tutor di tirocinio suddivisi per le quattro tipologie come da  Regolamento, di cui viene dato un giudizio in conformità agli standard professionali definiti per la tipologia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2400" dirty="0"/>
              <a:t> sull’idoneità della Struttura frequentata a svolgere il compito formativo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400" dirty="0"/>
          </a:p>
          <a:p>
            <a:pPr eaLnBrk="1" hangingPunct="1"/>
            <a:r>
              <a:rPr lang="it-IT" altLang="it-IT" sz="2400" dirty="0"/>
              <a:t> se gli obiettivi previsti sono stati adeguatamente svolti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b="1" dirty="0"/>
              <a:t> </a:t>
            </a:r>
            <a:endParaRPr lang="it-IT" altLang="it-IT" sz="2400" dirty="0"/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67385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981200" y="520505"/>
            <a:ext cx="8229600" cy="506438"/>
          </a:xfrm>
        </p:spPr>
        <p:txBody>
          <a:bodyPr/>
          <a:lstStyle/>
          <a:p>
            <a:pPr eaLnBrk="1" hangingPunct="1"/>
            <a:r>
              <a:rPr lang="it-IT" altLang="it-IT" sz="3600" b="1" i="1" dirty="0"/>
              <a:t>SCHEDA VALUTATIVA</a:t>
            </a:r>
            <a:br>
              <a:rPr lang="it-IT" altLang="it-IT" sz="3600" b="1" i="1" dirty="0"/>
            </a:br>
            <a:endParaRPr lang="it-IT" altLang="it-IT" sz="3600" b="1" i="1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1524000" y="1268414"/>
            <a:ext cx="91440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000" b="1" dirty="0"/>
              <a:t>         UNIVERSITA’ DEGLI STUDI DI PERUGIA FACOLTA’ DI MEDICINA E CHIRUGIA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it-IT" sz="2000" b="1" i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400" b="1" i="1" dirty="0"/>
              <a:t>                     CORSO DI LAUREA IN OSTETRICIA A.A. 2018-2019</a:t>
            </a:r>
            <a:endParaRPr lang="it-IT" altLang="it-IT" sz="2400" b="1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NOME  COGNOME STUDENTE………………………………………………………………………….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Anno di Corso     1°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  …… 2°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……  3°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Periodo di Tirocinio dal…………………………………al…………………………………………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Sede di tirocinio………………………………..… Reparto/Servizio………………………………………………….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Tutore Supervisore di tirocinio: …………………………………………………………………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Tutore Professionale di tirocinio: 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31723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981200" y="-1323975"/>
            <a:ext cx="8229600" cy="1143000"/>
          </a:xfrm>
        </p:spPr>
        <p:txBody>
          <a:bodyPr/>
          <a:lstStyle/>
          <a:p>
            <a:pPr eaLnBrk="1" hangingPunct="1"/>
            <a:endParaRPr lang="it-IT" altLang="it-IT" sz="3600" b="1" i="1"/>
          </a:p>
        </p:txBody>
      </p:sp>
      <p:sp>
        <p:nvSpPr>
          <p:cNvPr id="12291" name="Rectangle 5"/>
          <p:cNvSpPr>
            <a:spLocks noGrp="1"/>
          </p:cNvSpPr>
          <p:nvPr>
            <p:ph type="body" sz="half" idx="2"/>
          </p:nvPr>
        </p:nvSpPr>
        <p:spPr>
          <a:xfrm>
            <a:off x="6172200" y="6967538"/>
            <a:ext cx="4038600" cy="4525962"/>
          </a:xfrm>
        </p:spPr>
        <p:txBody>
          <a:bodyPr/>
          <a:lstStyle/>
          <a:p>
            <a:pPr eaLnBrk="1" hangingPunct="1"/>
            <a:r>
              <a:rPr lang="it-IT" altLang="it-IT"/>
              <a:t>	</a:t>
            </a:r>
          </a:p>
        </p:txBody>
      </p:sp>
      <p:graphicFrame>
        <p:nvGraphicFramePr>
          <p:cNvPr id="18605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425500"/>
              </p:ext>
            </p:extLst>
          </p:nvPr>
        </p:nvGraphicFramePr>
        <p:xfrm>
          <a:off x="1562100" y="0"/>
          <a:ext cx="9363076" cy="6858001"/>
        </p:xfrm>
        <a:graphic>
          <a:graphicData uri="http://schemas.openxmlformats.org/drawingml/2006/table">
            <a:tbl>
              <a:tblPr/>
              <a:tblGrid>
                <a:gridCol w="5403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9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17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ACCOGLIENZA DELLO STUDENTE: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esprimi un tuo giudizio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Dal 5 al 10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 che modo ti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stata illustrata dal 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Tutor di Azienda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organizzazione aziendale, la sede di tirocinio e presentato il Tutor Supervisore?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 che misura ti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stata illustrata dal 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Tutor Supervisore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organizzazione del reparto sede di tirocinio e  le attivit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che vengono svolte al suo interno?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 che misura ti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stato indicato il 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Tutor Professionale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ti avrebbe guidato e accompagnato durante lo svolgimento di questo tirocinio?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 che misura ti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stato indicata Tutor Supervisore la programmazione oraria del turno da seguire in questo periodo di tirocinio?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330" name="Rectangle 168"/>
          <p:cNvSpPr>
            <a:spLocks noGrp="1"/>
          </p:cNvSpPr>
          <p:nvPr>
            <p:ph type="body" sz="half" idx="1"/>
          </p:nvPr>
        </p:nvSpPr>
        <p:spPr>
          <a:xfrm>
            <a:off x="1981200" y="-7732713"/>
            <a:ext cx="4038600" cy="4525963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5267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1919095"/>
              </p:ext>
            </p:extLst>
          </p:nvPr>
        </p:nvGraphicFramePr>
        <p:xfrm>
          <a:off x="152400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7758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78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ATTIVITA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DI TIROCINIO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8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Esprimi un giudizio, da 0 a 10  (0= punteggio minimo 10= punteggio massimo) su alcune caratteristiche del tutor professionale che ti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stato assegnato: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54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a) disponibilit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a seguirti nella pratica assistenziale svolta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b) chiarezza e competenza nel facilitare l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esperienza diretta di abilit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tecniche, relazionali e  metodologiche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23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c) sviluppo di identit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e appartenenza professionale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Hai incontrato difficolt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durante l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espletamento del tirocinio?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672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206357"/>
              </p:ext>
            </p:extLst>
          </p:nvPr>
        </p:nvGraphicFramePr>
        <p:xfrm>
          <a:off x="1524000" y="1"/>
          <a:ext cx="9144000" cy="3405193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0980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Se s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ì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 di che genere?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Relazionali con  gli altri studenti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Relazionali con il tutor professionale                                                   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Pratici (legati al compito affidato)                         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Formativi (poco sostegno da parte del tutor professionale)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Altro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…………………………………………………………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..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9805" name="Group 109"/>
          <p:cNvGraphicFramePr>
            <a:graphicFrameLocks noGrp="1"/>
          </p:cNvGraphicFramePr>
          <p:nvPr/>
        </p:nvGraphicFramePr>
        <p:xfrm>
          <a:off x="1524000" y="3357563"/>
          <a:ext cx="9144000" cy="3505200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Come hai affrontato le difficolt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Da solo                                       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Parlandone con gli altri studenti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Chiedendo aiuto al tutor  prof.le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Chiedendo aiuto al tutor  supervisore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Non ho fatto nulla                      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0132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1337</Words>
  <Application>Microsoft Office PowerPoint</Application>
  <PresentationFormat>Personalizzato</PresentationFormat>
  <Paragraphs>225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Tema di Office</vt:lpstr>
      <vt:lpstr>1_Tema di Office</vt:lpstr>
      <vt:lpstr>Immagine bitmap</vt:lpstr>
      <vt:lpstr>Diapositiva 1</vt:lpstr>
      <vt:lpstr>Diapositiva 2</vt:lpstr>
      <vt:lpstr>SEDI DI TIROCINIO </vt:lpstr>
      <vt:lpstr>SEDI DI TIROCINIO </vt:lpstr>
      <vt:lpstr>Per ogni  sede aziendale di tirocinio gli studenti hanno stilato un giudizio sull’esperienza di tirocinio professionale  esprimendo una valutazione:</vt:lpstr>
      <vt:lpstr>SCHEDA VALUTATIVA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Segreteria1</dc:creator>
  <cp:lastModifiedBy>Diego</cp:lastModifiedBy>
  <cp:revision>170</cp:revision>
  <cp:lastPrinted>2019-07-26T07:49:03Z</cp:lastPrinted>
  <dcterms:created xsi:type="dcterms:W3CDTF">2018-10-31T14:24:52Z</dcterms:created>
  <dcterms:modified xsi:type="dcterms:W3CDTF">2020-06-19T09:39:48Z</dcterms:modified>
</cp:coreProperties>
</file>