
<file path=[Content_Types].xml><?xml version="1.0" encoding="utf-8"?>
<Types xmlns="http://schemas.openxmlformats.org/package/2006/content-types">
  <Override PartName="/ppt/charts/style15.xml" ContentType="application/vnd.ms-office.chartstyl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charts/colors6.xml" ContentType="application/vnd.ms-office.chartcolorstyle+xml"/>
  <Override PartName="/ppt/charts/style22.xml" ContentType="application/vnd.ms-office.chart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style11.xml" ContentType="application/vnd.ms-office.chartstyle+xml"/>
  <Override PartName="/ppt/charts/colors16.xml" ContentType="application/vnd.ms-office.chartcolorstyl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olors12.xml" ContentType="application/vnd.ms-office.chartcolorstyle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charts/style9.xml" ContentType="application/vnd.ms-office.chartstyl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rawings/drawing7.xml" ContentType="application/vnd.openxmlformats-officedocument.drawingml.chartshapes+xml"/>
  <Override PartName="/ppt/charts/style5.xml" ContentType="application/vnd.ms-office.chartstyle+xml"/>
  <Override PartName="/ppt/charts/style18.xml" ContentType="application/vnd.ms-office.chart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charts/style3.xml" ContentType="application/vnd.ms-office.chartstyle+xml"/>
  <Override PartName="/ppt/charts/style16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Override PartName="/ppt/charts/colors9.xml" ContentType="application/vnd.ms-office.chartcolorstyle+xml"/>
  <Override PartName="/ppt/charts/style1.xml" ContentType="application/vnd.ms-office.chartstyle+xml"/>
  <Override PartName="/ppt/charts/style14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charts/colors19.xml" ContentType="application/vnd.ms-office.chartcolorstyle+xml"/>
  <Override PartName="/ppt/charts/colors17.xml" ContentType="application/vnd.ms-office.chartcolorstyle+xml"/>
  <Override PartName="/ppt/charts/colors7.xml" ContentType="application/vnd.ms-office.chartcolorstyle+xml"/>
  <Override PartName="/ppt/charts/style12.xml" ContentType="application/vnd.ms-office.chartstyle+xml"/>
  <Override PartName="/ppt/charts/style21.xml" ContentType="application/vnd.ms-office.chart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charts/colors15.xml" ContentType="application/vnd.ms-office.chartcolorstyle+xml"/>
  <Override PartName="/ppt/charts/colors5.xml" ContentType="application/vnd.ms-office.chartcolorstyle+xml"/>
  <Override PartName="/ppt/charts/style10.xml" ContentType="application/vnd.ms-office.chart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charts/colors13.xml" ContentType="application/vnd.ms-office.chartcolorstyle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olors22.xml" ContentType="application/vnd.ms-office.chartcolorstyle+xml"/>
  <Override PartName="/ppt/charts/colors11.xml" ContentType="application/vnd.ms-office.chartcolorstyle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20.xml" ContentType="application/vnd.ms-office.chartcolorstyle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charts/style19.xml" ContentType="application/vnd.ms-office.chartstyle+xml"/>
  <Override PartName="/ppt/charts/style6.xml" ContentType="application/vnd.ms-office.chartstyl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charts/style4.xml" ContentType="application/vnd.ms-office.chartstyle+xml"/>
  <Override PartName="/ppt/charts/style17.xml" ContentType="application/vnd.ms-office.chartstyl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charts/colors8.xml" ContentType="application/vnd.ms-office.chartcolor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charts/style13.xml" ContentType="application/vnd.ms-office.chartstyle+xml"/>
  <Override PartName="/ppt/charts/colors18.xml" ContentType="application/vnd.ms-office.chartcolor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charts/colors4.xml" ContentType="application/vnd.ms-office.chartcolorstyle+xml"/>
  <Override PartName="/ppt/charts/style20.xml" ContentType="application/vnd.ms-office.chartstyle+xml"/>
  <Default Extension="rels" ContentType="application/vnd.openxmlformats-package.relationships+xml"/>
  <Override PartName="/ppt/slides/slide23.xml" ContentType="application/vnd.openxmlformats-officedocument.presentationml.slide+xml"/>
  <Override PartName="/ppt/charts/chart15.xml" ContentType="application/vnd.openxmlformats-officedocument.drawingml.chart+xml"/>
  <Override PartName="/ppt/charts/colors14.xml" ContentType="application/vnd.ms-office.chartcolorstyl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olors21.xml" ContentType="application/vnd.ms-office.chartcolorstyle+xml"/>
  <Override PartName="/ppt/charts/style7.xml" ContentType="application/vnd.ms-office.chartstyle+xml"/>
  <Override PartName="/ppt/charts/colors10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6" r:id="rId2"/>
    <p:sldId id="277" r:id="rId3"/>
    <p:sldId id="278" r:id="rId4"/>
    <p:sldId id="289" r:id="rId5"/>
    <p:sldId id="280" r:id="rId6"/>
    <p:sldId id="282" r:id="rId7"/>
    <p:sldId id="283" r:id="rId8"/>
    <p:sldId id="284" r:id="rId9"/>
    <p:sldId id="285" r:id="rId10"/>
    <p:sldId id="286" r:id="rId11"/>
    <p:sldId id="257" r:id="rId12"/>
    <p:sldId id="261" r:id="rId13"/>
    <p:sldId id="292" r:id="rId14"/>
    <p:sldId id="260" r:id="rId15"/>
    <p:sldId id="273" r:id="rId16"/>
    <p:sldId id="297" r:id="rId17"/>
    <p:sldId id="274" r:id="rId18"/>
    <p:sldId id="298" r:id="rId19"/>
    <p:sldId id="272" r:id="rId20"/>
    <p:sldId id="294" r:id="rId21"/>
    <p:sldId id="258" r:id="rId22"/>
    <p:sldId id="268" r:id="rId23"/>
    <p:sldId id="269" r:id="rId24"/>
    <p:sldId id="270" r:id="rId25"/>
    <p:sldId id="271" r:id="rId26"/>
    <p:sldId id="299" r:id="rId27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CC"/>
    <a:srgbClr val="FF0066"/>
    <a:srgbClr val="FF6699"/>
    <a:srgbClr val="FFCCFF"/>
    <a:srgbClr val="FF66FF"/>
    <a:srgbClr val="FFFFCC"/>
    <a:srgbClr val="DEA6DF"/>
    <a:srgbClr val="E3A1E0"/>
    <a:srgbClr val="FF99FF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515" autoAdjust="0"/>
    <p:restoredTop sz="94660"/>
  </p:normalViewPr>
  <p:slideViewPr>
    <p:cSldViewPr snapToGrid="0">
      <p:cViewPr>
        <p:scale>
          <a:sx n="122" d="100"/>
          <a:sy n="122" d="100"/>
        </p:scale>
        <p:origin x="-12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Foglio_di_lavoro_di_Microsoft_Office_Excel1.xlsx"/><Relationship Id="rId4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Foglio_di_lavoro_di_Microsoft_Office_Excel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ColorStyle" Target="colors11.xml"/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Foglio_di_lavoro_di_Microsoft_Office_Excel11.xlsx"/><Relationship Id="rId4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ColorStyle" Target="colors12.xml"/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Foglio_di_lavoro_di_Microsoft_Office_Excel12.xlsx"/><Relationship Id="rId4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Foglio_di_lavoro_di_Microsoft_Office_Excel13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package" Target="../embeddings/Foglio_di_lavoro_di_Microsoft_Office_Excel14.xlsx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package" Target="../embeddings/Foglio_di_lavoro_di_Microsoft_Office_Excel15.xlsx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ColorStyle" Target="colors16.xml"/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Foglio_di_lavoro_di_Microsoft_Office_Excel16.xlsx"/><Relationship Id="rId4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ColorStyle" Target="colors17.xml"/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Foglio_di_lavoro_di_Microsoft_Office_Excel17.xlsx"/><Relationship Id="rId4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ColorStyle" Target="colors18.xml"/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Foglio_di_lavoro_di_Microsoft_Office_Excel18.xlsx"/><Relationship Id="rId4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microsoft.com/office/2011/relationships/chartStyle" Target="style19.xml"/><Relationship Id="rId2" Type="http://schemas.microsoft.com/office/2011/relationships/chartColorStyle" Target="colors19.xml"/><Relationship Id="rId1" Type="http://schemas.openxmlformats.org/officeDocument/2006/relationships/package" Target="../embeddings/Foglio_di_lavoro_di_Microsoft_Office_Excel19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Foglio_di_lavoro_di_Microsoft_Office_Excel2.xlsx"/></Relationships>
</file>

<file path=ppt/charts/_rels/chart20.xml.rels><?xml version="1.0" encoding="UTF-8" standalone="yes"?>
<Relationships xmlns="http://schemas.openxmlformats.org/package/2006/relationships"><Relationship Id="rId3" Type="http://schemas.microsoft.com/office/2011/relationships/chartColorStyle" Target="colors20.xml"/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Foglio_di_lavoro_di_Microsoft_Office_Excel20.xlsx"/><Relationship Id="rId4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microsoft.com/office/2011/relationships/chartStyle" Target="style21.xml"/><Relationship Id="rId2" Type="http://schemas.microsoft.com/office/2011/relationships/chartColorStyle" Target="colors21.xml"/><Relationship Id="rId1" Type="http://schemas.openxmlformats.org/officeDocument/2006/relationships/package" Target="../embeddings/Foglio_di_lavoro_di_Microsoft_Office_Excel21.xlsx"/></Relationships>
</file>

<file path=ppt/charts/_rels/chart22.xml.rels><?xml version="1.0" encoding="UTF-8" standalone="yes"?>
<Relationships xmlns="http://schemas.openxmlformats.org/package/2006/relationships"><Relationship Id="rId3" Type="http://schemas.microsoft.com/office/2011/relationships/chartStyle" Target="style22.xml"/><Relationship Id="rId2" Type="http://schemas.microsoft.com/office/2011/relationships/chartColorStyle" Target="colors22.xml"/><Relationship Id="rId1" Type="http://schemas.openxmlformats.org/officeDocument/2006/relationships/package" Target="../embeddings/Foglio_di_lavoro_di_Microsoft_Office_Excel2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Foglio_di_lavoro_di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Foglio_di_lavoro_di_Microsoft_Office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Foglio_di_lavoro_di_Microsoft_Office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Foglio_di_lavoro_di_Microsoft_Office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Foglio_di_lavoro_di_Microsoft_Office_Excel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Foglio_di_lavoro_di_Microsoft_Office_Excel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Foglio_di_lavoro_di_Microsoft_Office_Excel9.xlsx"/><Relationship Id="rId4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barChart>
        <c:barDir val="bar"/>
        <c:grouping val="clustered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Pt>
            <c:idx val="0"/>
            <c:spPr>
              <a:solidFill>
                <a:srgbClr val="92D050">
                  <a:alpha val="85000"/>
                </a:srgbClr>
              </a:solidFill>
              <a:ln w="9525" cap="flat" cmpd="sng" algn="ctr">
                <a:solidFill>
                  <a:schemeClr val="tx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82F-4918-A534-C620ABAD70E2}"/>
              </c:ext>
            </c:extLst>
          </c:dPt>
          <c:dPt>
            <c:idx val="1"/>
            <c:spPr>
              <a:solidFill>
                <a:schemeClr val="accent1">
                  <a:alpha val="85000"/>
                </a:schemeClr>
              </a:solidFill>
              <a:ln w="9525" cap="flat" cmpd="sng" algn="ctr">
                <a:solidFill>
                  <a:schemeClr val="tx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EA5-4B71-A391-4051187CCD75}"/>
              </c:ext>
            </c:extLst>
          </c:dPt>
          <c:dPt>
            <c:idx val="2"/>
            <c:spPr>
              <a:solidFill>
                <a:srgbClr val="FF66FF">
                  <a:alpha val="85000"/>
                </a:srgbClr>
              </a:solidFill>
              <a:ln w="9525" cap="flat" cmpd="sng" algn="ctr">
                <a:solidFill>
                  <a:schemeClr val="tx1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82F-4918-A534-C620ABAD70E2}"/>
              </c:ext>
            </c:extLst>
          </c:dPt>
          <c:dPt>
            <c:idx val="3"/>
            <c:spPr>
              <a:solidFill>
                <a:schemeClr val="accent4">
                  <a:lumMod val="60000"/>
                  <a:lumOff val="40000"/>
                  <a:alpha val="85000"/>
                </a:schemeClr>
              </a:solidFill>
              <a:ln w="9525" cap="flat" cmpd="sng" algn="ctr">
                <a:solidFill>
                  <a:schemeClr val="tx1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82F-4918-A534-C620ABAD70E2}"/>
              </c:ext>
            </c:extLst>
          </c:dPt>
          <c:dPt>
            <c:idx val="4"/>
            <c:spPr>
              <a:solidFill>
                <a:schemeClr val="bg1">
                  <a:alpha val="85000"/>
                </a:schemeClr>
              </a:solidFill>
              <a:ln w="9525" cap="flat" cmpd="sng" algn="ctr">
                <a:solidFill>
                  <a:schemeClr val="tx1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82F-4918-A534-C620ABAD70E2}"/>
              </c:ext>
            </c:extLst>
          </c:dPt>
          <c:dPt>
            <c:idx val="5"/>
            <c:spPr>
              <a:solidFill>
                <a:srgbClr val="FF0000">
                  <a:alpha val="85000"/>
                </a:srgbClr>
              </a:solidFill>
              <a:ln w="9525" cap="flat" cmpd="sng" algn="ctr">
                <a:solidFill>
                  <a:schemeClr val="tx1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66B-46BD-9CD9-B563C2530FB8}"/>
              </c:ext>
            </c:extLst>
          </c:dPt>
          <c:dLbls>
            <c:dLbl>
              <c:idx val="0"/>
              <c:layout>
                <c:manualLayout>
                  <c:x val="4.7514618950697318E-4"/>
                  <c:y val="-4.6871900387986639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82F-4918-A534-C620ABAD70E2}"/>
                </c:ext>
              </c:extLst>
            </c:dLbl>
            <c:dLbl>
              <c:idx val="2"/>
              <c:layout>
                <c:manualLayout>
                  <c:x val="-4.9242423276177989E-3"/>
                  <c:y val="-4.687190038798578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82F-4918-A534-C620ABAD70E2}"/>
                </c:ext>
              </c:extLst>
            </c:dLbl>
            <c:dLbl>
              <c:idx val="3"/>
              <c:layout>
                <c:manualLayout>
                  <c:x val="-6.0473151391796565E-4"/>
                  <c:y val="-7.0307850581977395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82F-4918-A534-C620ABAD70E2}"/>
                </c:ext>
              </c:extLst>
            </c:dLbl>
            <c:dLbl>
              <c:idx val="4"/>
              <c:layout>
                <c:manualLayout>
                  <c:x val="-6.0041200310426588E-3"/>
                  <c:y val="-1.6405165135794812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82F-4918-A534-C620ABAD70E2}"/>
                </c:ext>
              </c:extLst>
            </c:dLbl>
            <c:dLbl>
              <c:idx val="5"/>
              <c:layout>
                <c:manualLayout>
                  <c:x val="-4.9242423276177191E-3"/>
                  <c:y val="2.3435950193992465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66B-46BD-9CD9-B563C2530F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Foglio1!$B$85:$B$90</c:f>
              <c:strCache>
                <c:ptCount val="6"/>
                <c:pt idx="0">
                  <c:v>MEDIA T_A CLO</c:v>
                </c:pt>
                <c:pt idx="1">
                  <c:v>T_A AO PG (fino a Dicembre 2019)</c:v>
                </c:pt>
                <c:pt idx="2">
                  <c:v>T_A AO PG</c:v>
                </c:pt>
                <c:pt idx="3">
                  <c:v>T_A USL UMBRIA 1 MVT- PERUGINO</c:v>
                </c:pt>
                <c:pt idx="4">
                  <c:v>T_A USL UMBRIA 1 ALTO CHIASCIO-ALTO TEVERE</c:v>
                </c:pt>
                <c:pt idx="5">
                  <c:v>T_A USL UMBRIA 2</c:v>
                </c:pt>
              </c:strCache>
            </c:strRef>
          </c:cat>
          <c:val>
            <c:numRef>
              <c:f>Foglio1!$C$85:$C$90</c:f>
              <c:numCache>
                <c:formatCode>General</c:formatCode>
                <c:ptCount val="6"/>
                <c:pt idx="0">
                  <c:v>8.5</c:v>
                </c:pt>
                <c:pt idx="1">
                  <c:v>7.95</c:v>
                </c:pt>
                <c:pt idx="2">
                  <c:v>9.41</c:v>
                </c:pt>
                <c:pt idx="3">
                  <c:v>9.94</c:v>
                </c:pt>
                <c:pt idx="4">
                  <c:v>8.6399999999999988</c:v>
                </c:pt>
                <c:pt idx="5">
                  <c:v>6.56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82F-4918-A534-C620ABAD70E2}"/>
            </c:ext>
          </c:extLst>
        </c:ser>
        <c:dLbls>
          <c:showVal val="1"/>
        </c:dLbls>
        <c:gapWidth val="65"/>
        <c:axId val="106201472"/>
        <c:axId val="106203008"/>
      </c:barChart>
      <c:catAx>
        <c:axId val="10620147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6203008"/>
        <c:crosses val="autoZero"/>
        <c:auto val="1"/>
        <c:lblAlgn val="ctr"/>
        <c:lblOffset val="100"/>
      </c:catAx>
      <c:valAx>
        <c:axId val="106203008"/>
        <c:scaling>
          <c:orientation val="minMax"/>
        </c:scaling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6201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rgbClr val="FFFFCC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rgbClr val="FF66FF"/>
            </a:solidFill>
            <a:ln>
              <a:solidFill>
                <a:schemeClr val="tx1"/>
              </a:solidFill>
            </a:ln>
            <a:effectLst/>
          </c:spPr>
          <c:dPt>
            <c:idx val="0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903-4110-B8B2-475F5E185A1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Foglio1!$B$252:$B$262</c:f>
              <c:strCache>
                <c:ptCount val="11"/>
                <c:pt idx="0">
                  <c:v>T_P CLO Dispo Media </c:v>
                </c:pt>
                <c:pt idx="1">
                  <c:v>Degenza </c:v>
                </c:pt>
                <c:pt idx="2">
                  <c:v>SP</c:v>
                </c:pt>
                <c:pt idx="3">
                  <c:v>SO</c:v>
                </c:pt>
                <c:pt idx="4">
                  <c:v>Colposcopia </c:v>
                </c:pt>
                <c:pt idx="5">
                  <c:v>MMP</c:v>
                </c:pt>
                <c:pt idx="6">
                  <c:v>Ambulatorio CTG</c:v>
                </c:pt>
                <c:pt idx="7">
                  <c:v>Day Hospital</c:v>
                </c:pt>
                <c:pt idx="8">
                  <c:v>CPMA</c:v>
                </c:pt>
                <c:pt idx="9">
                  <c:v>UTIN</c:v>
                </c:pt>
                <c:pt idx="10">
                  <c:v>Neonatologia Rooming in </c:v>
                </c:pt>
              </c:strCache>
            </c:strRef>
          </c:cat>
          <c:val>
            <c:numRef>
              <c:f>Foglio1!$C$252:$C$262</c:f>
              <c:numCache>
                <c:formatCode>General</c:formatCode>
                <c:ptCount val="11"/>
                <c:pt idx="0">
                  <c:v>8.9</c:v>
                </c:pt>
                <c:pt idx="1">
                  <c:v>8</c:v>
                </c:pt>
                <c:pt idx="2">
                  <c:v>9.5</c:v>
                </c:pt>
                <c:pt idx="3">
                  <c:v>9.1</c:v>
                </c:pt>
                <c:pt idx="4">
                  <c:v>8.3000000000000007</c:v>
                </c:pt>
                <c:pt idx="5">
                  <c:v>8.9</c:v>
                </c:pt>
                <c:pt idx="6">
                  <c:v>8.1</c:v>
                </c:pt>
                <c:pt idx="7">
                  <c:v>7.9</c:v>
                </c:pt>
                <c:pt idx="8">
                  <c:v>9</c:v>
                </c:pt>
                <c:pt idx="9">
                  <c:v>9.25</c:v>
                </c:pt>
                <c:pt idx="10">
                  <c:v>9.3000000000000007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903-4110-B8B2-475F5E185A1F}"/>
            </c:ext>
          </c:extLst>
        </c:ser>
        <c:dLbls>
          <c:showVal val="1"/>
        </c:dLbls>
        <c:gapWidth val="219"/>
        <c:overlap val="-27"/>
        <c:axId val="108438656"/>
        <c:axId val="108440192"/>
      </c:barChart>
      <c:catAx>
        <c:axId val="10843865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8440192"/>
        <c:crosses val="autoZero"/>
        <c:auto val="1"/>
        <c:lblAlgn val="ctr"/>
        <c:lblOffset val="100"/>
      </c:catAx>
      <c:valAx>
        <c:axId val="10844019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843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>
                <a:alpha val="70000"/>
              </a:schemeClr>
            </a:solidFill>
            <a:ln>
              <a:solidFill>
                <a:schemeClr val="tx1"/>
              </a:solidFill>
            </a:ln>
            <a:effectLst/>
          </c:spPr>
          <c:dPt>
            <c:idx val="0"/>
            <c:spPr>
              <a:solidFill>
                <a:srgbClr val="92D050">
                  <a:alpha val="70000"/>
                </a:srgb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607-464E-975A-A5BBE20DB5B5}"/>
              </c:ext>
            </c:extLst>
          </c:dPt>
          <c:dPt>
            <c:idx val="1"/>
            <c:spPr>
              <a:solidFill>
                <a:schemeClr val="accent4">
                  <a:lumMod val="60000"/>
                  <a:lumOff val="40000"/>
                  <a:alpha val="7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607-464E-975A-A5BBE20DB5B5}"/>
              </c:ext>
            </c:extLst>
          </c:dPt>
          <c:dPt>
            <c:idx val="2"/>
            <c:spPr>
              <a:solidFill>
                <a:schemeClr val="accent4">
                  <a:lumMod val="60000"/>
                  <a:lumOff val="40000"/>
                  <a:alpha val="7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607-464E-975A-A5BBE20DB5B5}"/>
              </c:ext>
            </c:extLst>
          </c:dPt>
          <c:dPt>
            <c:idx val="3"/>
            <c:spPr>
              <a:solidFill>
                <a:schemeClr val="accent4">
                  <a:lumMod val="60000"/>
                  <a:lumOff val="40000"/>
                  <a:alpha val="7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607-464E-975A-A5BBE20DB5B5}"/>
              </c:ext>
            </c:extLst>
          </c:dPt>
          <c:dPt>
            <c:idx val="4"/>
            <c:spPr>
              <a:solidFill>
                <a:schemeClr val="accent4">
                  <a:lumMod val="60000"/>
                  <a:lumOff val="40000"/>
                  <a:alpha val="7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607-464E-975A-A5BBE20DB5B5}"/>
              </c:ext>
            </c:extLst>
          </c:dPt>
          <c:dPt>
            <c:idx val="5"/>
            <c:spPr>
              <a:solidFill>
                <a:schemeClr val="accent4">
                  <a:lumMod val="60000"/>
                  <a:lumOff val="40000"/>
                  <a:alpha val="7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607-464E-975A-A5BBE20DB5B5}"/>
              </c:ext>
            </c:extLst>
          </c:dPt>
          <c:dPt>
            <c:idx val="6"/>
            <c:spPr>
              <a:solidFill>
                <a:schemeClr val="bg1">
                  <a:alpha val="7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1607-464E-975A-A5BBE20DB5B5}"/>
              </c:ext>
            </c:extLst>
          </c:dPt>
          <c:dPt>
            <c:idx val="7"/>
            <c:spPr>
              <a:solidFill>
                <a:schemeClr val="bg1">
                  <a:alpha val="7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1607-464E-975A-A5BBE20DB5B5}"/>
              </c:ext>
            </c:extLst>
          </c:dPt>
          <c:dPt>
            <c:idx val="8"/>
            <c:spPr>
              <a:solidFill>
                <a:schemeClr val="bg1">
                  <a:alpha val="7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1607-464E-975A-A5BBE20DB5B5}"/>
              </c:ext>
            </c:extLst>
          </c:dPt>
          <c:dPt>
            <c:idx val="9"/>
            <c:spPr>
              <a:solidFill>
                <a:srgbClr val="FF0000">
                  <a:alpha val="70000"/>
                </a:srgb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1607-464E-975A-A5BBE20DB5B5}"/>
              </c:ext>
            </c:extLst>
          </c:dPt>
          <c:dPt>
            <c:idx val="10"/>
            <c:spPr>
              <a:solidFill>
                <a:srgbClr val="FF0000">
                  <a:alpha val="70000"/>
                </a:srgb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1607-464E-975A-A5BBE20DB5B5}"/>
              </c:ext>
            </c:extLst>
          </c:dPt>
          <c:dPt>
            <c:idx val="11"/>
            <c:spPr>
              <a:solidFill>
                <a:srgbClr val="FF0000">
                  <a:alpha val="70000"/>
                </a:srgb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1607-464E-975A-A5BBE20DB5B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Foglio1!$B$114:$B$125</c:f>
              <c:strCache>
                <c:ptCount val="12"/>
                <c:pt idx="0">
                  <c:v>T_P CLO Dispo Media</c:v>
                </c:pt>
                <c:pt idx="1">
                  <c:v>P.N. MVT</c:v>
                </c:pt>
                <c:pt idx="2">
                  <c:v>Cons_MVT</c:v>
                </c:pt>
                <c:pt idx="3">
                  <c:v>Cons_Perugino</c:v>
                </c:pt>
                <c:pt idx="4">
                  <c:v>Distretto Assisano</c:v>
                </c:pt>
                <c:pt idx="5">
                  <c:v>Distretto Trasimeno</c:v>
                </c:pt>
                <c:pt idx="6">
                  <c:v>P.N. Gubbio-Gualdo</c:v>
                </c:pt>
                <c:pt idx="7">
                  <c:v>P.N. CdC</c:v>
                </c:pt>
                <c:pt idx="8">
                  <c:v>Cons_CdC</c:v>
                </c:pt>
                <c:pt idx="9">
                  <c:v>P.N. Foligno</c:v>
                </c:pt>
                <c:pt idx="10">
                  <c:v>Cons_Foligno </c:v>
                </c:pt>
                <c:pt idx="11">
                  <c:v>P.N. Spoleto</c:v>
                </c:pt>
              </c:strCache>
            </c:strRef>
          </c:cat>
          <c:val>
            <c:numRef>
              <c:f>Foglio1!$C$114:$C$125</c:f>
              <c:numCache>
                <c:formatCode>General</c:formatCode>
                <c:ptCount val="12"/>
                <c:pt idx="0">
                  <c:v>8.9</c:v>
                </c:pt>
                <c:pt idx="1">
                  <c:v>9.3000000000000007</c:v>
                </c:pt>
                <c:pt idx="2">
                  <c:v>9</c:v>
                </c:pt>
                <c:pt idx="3">
                  <c:v>10</c:v>
                </c:pt>
                <c:pt idx="4">
                  <c:v>8.9</c:v>
                </c:pt>
                <c:pt idx="5">
                  <c:v>9</c:v>
                </c:pt>
                <c:pt idx="6">
                  <c:v>9.9</c:v>
                </c:pt>
                <c:pt idx="7">
                  <c:v>9</c:v>
                </c:pt>
                <c:pt idx="8">
                  <c:v>9.5</c:v>
                </c:pt>
                <c:pt idx="9">
                  <c:v>8</c:v>
                </c:pt>
                <c:pt idx="10">
                  <c:v>9.6</c:v>
                </c:pt>
                <c:pt idx="11">
                  <c:v>9.4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1607-464E-975A-A5BBE20DB5B5}"/>
            </c:ext>
          </c:extLst>
        </c:ser>
        <c:dLbls>
          <c:showVal val="1"/>
        </c:dLbls>
        <c:gapWidth val="80"/>
        <c:overlap val="25"/>
        <c:axId val="108716416"/>
        <c:axId val="108717952"/>
      </c:barChart>
      <c:catAx>
        <c:axId val="1087164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8717952"/>
        <c:crosses val="autoZero"/>
        <c:auto val="1"/>
        <c:lblAlgn val="ctr"/>
        <c:lblOffset val="100"/>
      </c:catAx>
      <c:valAx>
        <c:axId val="10871795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8716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0.31925335356345341"/>
          <c:y val="2.5871577710663549E-2"/>
          <c:w val="0.66181816962374451"/>
          <c:h val="0.9482568445786731"/>
        </c:manualLayout>
      </c:layout>
      <c:barChart>
        <c:barDir val="bar"/>
        <c:grouping val="stacked"/>
        <c:ser>
          <c:idx val="0"/>
          <c:order val="0"/>
          <c:spPr>
            <a:solidFill>
              <a:srgbClr val="FF66FF"/>
            </a:solidFill>
            <a:ln>
              <a:solidFill>
                <a:schemeClr val="tx1"/>
              </a:solidFill>
            </a:ln>
            <a:effectLst/>
          </c:spPr>
          <c:dPt>
            <c:idx val="0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855-4F09-A12C-8AF04A6AE92E}"/>
              </c:ext>
            </c:extLst>
          </c:dPt>
          <c:dLbls>
            <c:dLbl>
              <c:idx val="0"/>
              <c:layout>
                <c:manualLayout>
                  <c:x val="0.27446291378563215"/>
                  <c:y val="2.3519616100603213E-3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55-4F09-A12C-8AF04A6AE92E}"/>
                </c:ext>
              </c:extLst>
            </c:dLbl>
            <c:dLbl>
              <c:idx val="1"/>
              <c:layout>
                <c:manualLayout>
                  <c:x val="0.27564594358643213"/>
                  <c:y val="-9.4078464402412871E-3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855-4F09-A12C-8AF04A6AE92E}"/>
                </c:ext>
              </c:extLst>
            </c:dLbl>
            <c:dLbl>
              <c:idx val="2"/>
              <c:layout>
                <c:manualLayout>
                  <c:x val="0.28156109259043283"/>
                  <c:y val="-1.7247519228961787E-16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855-4F09-A12C-8AF04A6AE92E}"/>
                </c:ext>
              </c:extLst>
            </c:dLbl>
            <c:dLbl>
              <c:idx val="3"/>
              <c:layout>
                <c:manualLayout>
                  <c:x val="0.26973079458243149"/>
                  <c:y val="2.351961610060235E-3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855-4F09-A12C-8AF04A6AE92E}"/>
                </c:ext>
              </c:extLst>
            </c:dLbl>
            <c:dLbl>
              <c:idx val="4"/>
              <c:layout>
                <c:manualLayout>
                  <c:x val="0.25316837737122949"/>
                  <c:y val="-7.055884830180964E-3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855-4F09-A12C-8AF04A6AE92E}"/>
                </c:ext>
              </c:extLst>
            </c:dLbl>
            <c:dLbl>
              <c:idx val="5"/>
              <c:layout>
                <c:manualLayout>
                  <c:x val="0.26973079458243149"/>
                  <c:y val="-2.3519616100604076E-3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855-4F09-A12C-8AF04A6AE92E}"/>
                </c:ext>
              </c:extLst>
            </c:dLbl>
            <c:dLbl>
              <c:idx val="6"/>
              <c:layout>
                <c:manualLayout>
                  <c:x val="0.26026655617603028"/>
                  <c:y val="4.7039232201206878E-3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855-4F09-A12C-8AF04A6AE92E}"/>
                </c:ext>
              </c:extLst>
            </c:dLbl>
            <c:dLbl>
              <c:idx val="7"/>
              <c:layout>
                <c:manualLayout>
                  <c:x val="0.26144958597683055"/>
                  <c:y val="-4.7039232201206435E-3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855-4F09-A12C-8AF04A6AE92E}"/>
                </c:ext>
              </c:extLst>
            </c:dLbl>
            <c:dLbl>
              <c:idx val="8"/>
              <c:layout>
                <c:manualLayout>
                  <c:x val="0.29510594544201907"/>
                  <c:y val="-7.055884830180964E-3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855-4F09-A12C-8AF04A6AE92E}"/>
                </c:ext>
              </c:extLst>
            </c:dLbl>
            <c:dLbl>
              <c:idx val="9"/>
              <c:layout>
                <c:manualLayout>
                  <c:x val="0.27209685418403179"/>
                  <c:y val="-9.4078464402412871E-3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5.0065821169861843E-2"/>
                      <c:h val="7.595669279381185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D855-4F09-A12C-8AF04A6AE92E}"/>
                </c:ext>
              </c:extLst>
            </c:dLbl>
            <c:dLbl>
              <c:idx val="10"/>
              <c:layout>
                <c:manualLayout>
                  <c:x val="0.28747624159443358"/>
                  <c:y val="-7.055884830180964E-3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855-4F09-A12C-8AF04A6AE9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Foglio1!$B$131:$B$141</c:f>
              <c:strCache>
                <c:ptCount val="11"/>
                <c:pt idx="0">
                  <c:v>Media AO PG</c:v>
                </c:pt>
                <c:pt idx="1">
                  <c:v>Degenza</c:v>
                </c:pt>
                <c:pt idx="2">
                  <c:v>SP</c:v>
                </c:pt>
                <c:pt idx="3">
                  <c:v>SO</c:v>
                </c:pt>
                <c:pt idx="4">
                  <c:v>Colposcopia</c:v>
                </c:pt>
                <c:pt idx="5">
                  <c:v>MMP</c:v>
                </c:pt>
                <c:pt idx="6">
                  <c:v>Ambulatorio CTG</c:v>
                </c:pt>
                <c:pt idx="7">
                  <c:v>Day Hospital</c:v>
                </c:pt>
                <c:pt idx="8">
                  <c:v>CPMA</c:v>
                </c:pt>
                <c:pt idx="9">
                  <c:v>UTIN</c:v>
                </c:pt>
                <c:pt idx="10">
                  <c:v>Neonatologia Rooming in</c:v>
                </c:pt>
              </c:strCache>
            </c:strRef>
          </c:cat>
          <c:val>
            <c:numRef>
              <c:f>Foglio1!$C$131:$C$141</c:f>
              <c:numCache>
                <c:formatCode>General</c:formatCode>
                <c:ptCount val="11"/>
                <c:pt idx="0">
                  <c:v>8.8600000000000012</c:v>
                </c:pt>
                <c:pt idx="1">
                  <c:v>9.1</c:v>
                </c:pt>
                <c:pt idx="2">
                  <c:v>9.02</c:v>
                </c:pt>
                <c:pt idx="3">
                  <c:v>8.7399999999999984</c:v>
                </c:pt>
                <c:pt idx="4">
                  <c:v>8.01</c:v>
                </c:pt>
                <c:pt idx="5">
                  <c:v>8.7299999999999986</c:v>
                </c:pt>
                <c:pt idx="6">
                  <c:v>8.5</c:v>
                </c:pt>
                <c:pt idx="7">
                  <c:v>8.3500000000000014</c:v>
                </c:pt>
                <c:pt idx="8">
                  <c:v>9.67</c:v>
                </c:pt>
                <c:pt idx="9">
                  <c:v>9</c:v>
                </c:pt>
                <c:pt idx="10">
                  <c:v>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D855-4F09-A12C-8AF04A6AE92E}"/>
            </c:ext>
          </c:extLst>
        </c:ser>
        <c:dLbls>
          <c:showVal val="1"/>
        </c:dLbls>
        <c:gapWidth val="79"/>
        <c:overlap val="100"/>
        <c:axId val="108753280"/>
        <c:axId val="108754816"/>
      </c:barChart>
      <c:catAx>
        <c:axId val="10875328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8754816"/>
        <c:crosses val="autoZero"/>
        <c:auto val="1"/>
        <c:lblAlgn val="ctr"/>
        <c:lblOffset val="100"/>
      </c:catAx>
      <c:valAx>
        <c:axId val="108754816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108753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barChart>
        <c:barDir val="col"/>
        <c:grouping val="clustered"/>
        <c:dLbls>
          <c:showVal val="1"/>
        </c:dLbls>
        <c:gapWidth val="219"/>
        <c:overlap val="-27"/>
        <c:axId val="108768640"/>
        <c:axId val="109122688"/>
      </c:barChart>
      <c:catAx>
        <c:axId val="10876864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9122688"/>
        <c:crosses val="autoZero"/>
        <c:auto val="1"/>
        <c:lblAlgn val="ctr"/>
        <c:lblOffset val="100"/>
      </c:catAx>
      <c:valAx>
        <c:axId val="10912268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876864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barChart>
        <c:barDir val="bar"/>
        <c:grouping val="clustered"/>
        <c:dLbls>
          <c:showVal val="1"/>
        </c:dLbls>
        <c:gapWidth val="182"/>
        <c:axId val="109128704"/>
        <c:axId val="109171456"/>
      </c:barChart>
      <c:catAx>
        <c:axId val="10912870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09171456"/>
        <c:crosses val="autoZero"/>
        <c:auto val="1"/>
        <c:lblAlgn val="ctr"/>
        <c:lblOffset val="100"/>
      </c:catAx>
      <c:valAx>
        <c:axId val="10917145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912870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CONSULTORI</a:t>
            </a:r>
          </a:p>
        </c:rich>
      </c:tx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08744824128363"/>
          <c:y val="0.15688626041717257"/>
          <c:w val="0.8639125517587164"/>
          <c:h val="0.41859635080871449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dPt>
            <c:idx val="0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A07-4B7D-81EA-2FFBE44F2519}"/>
              </c:ext>
            </c:extLst>
          </c:dPt>
          <c:dPt>
            <c:idx val="1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A07-4B7D-81EA-2FFBE44F2519}"/>
              </c:ext>
            </c:extLst>
          </c:dPt>
          <c:dPt>
            <c:idx val="2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A07-4B7D-81EA-2FFBE44F2519}"/>
              </c:ext>
            </c:extLst>
          </c:dPt>
          <c:dPt>
            <c:idx val="3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A07-4B7D-81EA-2FFBE44F2519}"/>
              </c:ext>
            </c:extLst>
          </c:dPt>
          <c:dPt>
            <c:idx val="4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A07-4B7D-81EA-2FFBE44F2519}"/>
              </c:ext>
            </c:extLst>
          </c:dPt>
          <c:dPt>
            <c:idx val="5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A07-4B7D-81EA-2FFBE44F2519}"/>
              </c:ext>
            </c:extLst>
          </c:dPt>
          <c:dPt>
            <c:idx val="6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A07-4B7D-81EA-2FFBE44F2519}"/>
              </c:ext>
            </c:extLst>
          </c:dPt>
          <c:dPt>
            <c:idx val="7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8A07-4B7D-81EA-2FFBE44F251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Foglio1!$B$160:$B$167</c:f>
              <c:strCache>
                <c:ptCount val="8"/>
                <c:pt idx="0">
                  <c:v>Media USL Umbria 1</c:v>
                </c:pt>
                <c:pt idx="1">
                  <c:v>CdC</c:v>
                </c:pt>
                <c:pt idx="2">
                  <c:v>Assisi</c:v>
                </c:pt>
                <c:pt idx="3">
                  <c:v>MVT</c:v>
                </c:pt>
                <c:pt idx="4">
                  <c:v>PSG</c:v>
                </c:pt>
                <c:pt idx="5">
                  <c:v>XIV Settembre</c:v>
                </c:pt>
                <c:pt idx="6">
                  <c:v>M. Alta</c:v>
                </c:pt>
                <c:pt idx="7">
                  <c:v>Magione</c:v>
                </c:pt>
              </c:strCache>
            </c:strRef>
          </c:cat>
          <c:val>
            <c:numRef>
              <c:f>Foglio1!$C$160:$C$167</c:f>
              <c:numCache>
                <c:formatCode>General</c:formatCode>
                <c:ptCount val="8"/>
                <c:pt idx="0">
                  <c:v>9.31</c:v>
                </c:pt>
                <c:pt idx="1">
                  <c:v>9</c:v>
                </c:pt>
                <c:pt idx="2">
                  <c:v>9.5</c:v>
                </c:pt>
                <c:pt idx="3">
                  <c:v>10</c:v>
                </c:pt>
                <c:pt idx="4">
                  <c:v>9</c:v>
                </c:pt>
                <c:pt idx="5">
                  <c:v>8.8500000000000014</c:v>
                </c:pt>
                <c:pt idx="6">
                  <c:v>9</c:v>
                </c:pt>
                <c:pt idx="7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8A07-4B7D-81EA-2FFBE44F2519}"/>
            </c:ext>
          </c:extLst>
        </c:ser>
        <c:dLbls>
          <c:showVal val="1"/>
        </c:dLbls>
        <c:gapWidth val="219"/>
        <c:overlap val="-27"/>
        <c:axId val="109653376"/>
        <c:axId val="109659264"/>
      </c:barChart>
      <c:catAx>
        <c:axId val="1096533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9659264"/>
        <c:crosses val="autoZero"/>
        <c:auto val="1"/>
        <c:lblAlgn val="ctr"/>
        <c:lblOffset val="100"/>
      </c:catAx>
      <c:valAx>
        <c:axId val="1096592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tickLblPos val="nextTo"/>
        <c:crossAx val="109653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2000" b="1" dirty="0"/>
              <a:t>PUNTI NASCITA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bar"/>
        <c:grouping val="stacked"/>
        <c:ser>
          <c:idx val="0"/>
          <c:order val="0"/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dPt>
            <c:idx val="0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F82-4F31-9635-993A41DD3E44}"/>
              </c:ext>
            </c:extLst>
          </c:dPt>
          <c:dPt>
            <c:idx val="1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F82-4F31-9635-993A41DD3E44}"/>
              </c:ext>
            </c:extLst>
          </c:dPt>
          <c:dPt>
            <c:idx val="2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F82-4F31-9635-993A41DD3E44}"/>
              </c:ext>
            </c:extLst>
          </c:dPt>
          <c:dPt>
            <c:idx val="3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F82-4F31-9635-993A41DD3E44}"/>
              </c:ext>
            </c:extLst>
          </c:dPt>
          <c:dLbls>
            <c:dLbl>
              <c:idx val="0"/>
              <c:layout>
                <c:manualLayout>
                  <c:x val="0.18983723653566545"/>
                  <c:y val="-2.5170212737845296E-2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82-4F31-9635-993A41DD3E44}"/>
                </c:ext>
              </c:extLst>
            </c:dLbl>
            <c:dLbl>
              <c:idx val="1"/>
              <c:layout>
                <c:manualLayout>
                  <c:x val="0.18057688353392573"/>
                  <c:y val="4.1950354563075488E-3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F82-4F31-9635-993A41DD3E44}"/>
                </c:ext>
              </c:extLst>
            </c:dLbl>
            <c:dLbl>
              <c:idx val="2"/>
              <c:layout>
                <c:manualLayout>
                  <c:x val="0.25358911594982791"/>
                  <c:y val="-8.390070912615101E-3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F82-4F31-9635-993A41DD3E44}"/>
                </c:ext>
              </c:extLst>
            </c:dLbl>
            <c:dLbl>
              <c:idx val="3"/>
              <c:layout>
                <c:manualLayout>
                  <c:x val="0.13890529502609666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F82-4F31-9635-993A41DD3E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Foglio1!$B$172:$B$175</c:f>
              <c:strCache>
                <c:ptCount val="4"/>
                <c:pt idx="0">
                  <c:v>Media USL Umbria 1</c:v>
                </c:pt>
                <c:pt idx="1">
                  <c:v>Gub.-G. Tadino</c:v>
                </c:pt>
                <c:pt idx="2">
                  <c:v>CdC</c:v>
                </c:pt>
                <c:pt idx="3">
                  <c:v>MVT</c:v>
                </c:pt>
              </c:strCache>
            </c:strRef>
          </c:cat>
          <c:val>
            <c:numRef>
              <c:f>Foglio1!$C$172:$C$175</c:f>
              <c:numCache>
                <c:formatCode>General</c:formatCode>
                <c:ptCount val="4"/>
                <c:pt idx="0">
                  <c:v>9.31</c:v>
                </c:pt>
                <c:pt idx="1">
                  <c:v>8.75</c:v>
                </c:pt>
                <c:pt idx="2">
                  <c:v>10</c:v>
                </c:pt>
                <c:pt idx="3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F82-4F31-9635-993A41DD3E44}"/>
            </c:ext>
          </c:extLst>
        </c:ser>
        <c:dLbls>
          <c:showVal val="1"/>
        </c:dLbls>
        <c:gapWidth val="79"/>
        <c:overlap val="100"/>
        <c:axId val="109816832"/>
        <c:axId val="109822720"/>
      </c:barChart>
      <c:catAx>
        <c:axId val="10981683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9822720"/>
        <c:crosses val="autoZero"/>
        <c:auto val="1"/>
        <c:lblAlgn val="ctr"/>
        <c:lblOffset val="100"/>
      </c:catAx>
      <c:valAx>
        <c:axId val="109822720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109816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barChart>
        <c:barDir val="bar"/>
        <c:grouping val="clustered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  <a:effectLst/>
          </c:spPr>
          <c:dPt>
            <c:idx val="0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EB5-4F78-8DD1-900D9DCADB74}"/>
              </c:ext>
            </c:extLst>
          </c:dPt>
          <c:dPt>
            <c:idx val="1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EB5-4F78-8DD1-900D9DCADB74}"/>
              </c:ext>
            </c:extLst>
          </c:dPt>
          <c:dPt>
            <c:idx val="2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EB5-4F78-8DD1-900D9DCADB74}"/>
              </c:ext>
            </c:extLst>
          </c:dPt>
          <c:dPt>
            <c:idx val="3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EB5-4F78-8DD1-900D9DCADB74}"/>
              </c:ext>
            </c:extLst>
          </c:dPt>
          <c:dLbls>
            <c:dLbl>
              <c:idx val="0"/>
              <c:layout>
                <c:manualLayout>
                  <c:x val="1.553694706665032E-3"/>
                  <c:y val="-9.3550521844715658E-17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EB5-4F78-8DD1-900D9DCADB74}"/>
                </c:ext>
              </c:extLst>
            </c:dLbl>
            <c:dLbl>
              <c:idx val="1"/>
              <c:layout>
                <c:manualLayout>
                  <c:x val="-2.977333416688337E-3"/>
                  <c:y val="-5.1028146844541962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EB5-4F78-8DD1-900D9DCADB74}"/>
                </c:ext>
              </c:extLst>
            </c:dLbl>
            <c:dLbl>
              <c:idx val="2"/>
              <c:layout>
                <c:manualLayout>
                  <c:x val="-2.7528519289220727E-3"/>
                  <c:y val="2.5514073422270981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EB5-4F78-8DD1-900D9DCADB74}"/>
                </c:ext>
              </c:extLst>
            </c:dLbl>
            <c:dLbl>
              <c:idx val="3"/>
              <c:layout>
                <c:manualLayout>
                  <c:x val="-5.5351943806879432E-3"/>
                  <c:y val="-5.1028146844542075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EB5-4F78-8DD1-900D9DCADB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Foglio1!$B$145:$B$148</c:f>
              <c:strCache>
                <c:ptCount val="4"/>
                <c:pt idx="0">
                  <c:v>Media USL Umbria 2</c:v>
                </c:pt>
                <c:pt idx="1">
                  <c:v>P.N. Foligno </c:v>
                </c:pt>
                <c:pt idx="2">
                  <c:v>Cons_Foligno </c:v>
                </c:pt>
                <c:pt idx="3">
                  <c:v>P.N. Spoleto</c:v>
                </c:pt>
              </c:strCache>
            </c:strRef>
          </c:cat>
          <c:val>
            <c:numRef>
              <c:f>Foglio1!$C$145:$C$148</c:f>
              <c:numCache>
                <c:formatCode>General</c:formatCode>
                <c:ptCount val="4"/>
                <c:pt idx="0">
                  <c:v>8.67</c:v>
                </c:pt>
                <c:pt idx="1">
                  <c:v>7.57</c:v>
                </c:pt>
                <c:pt idx="2">
                  <c:v>9.33</c:v>
                </c:pt>
                <c:pt idx="3">
                  <c:v>9.11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EB5-4F78-8DD1-900D9DCADB74}"/>
            </c:ext>
          </c:extLst>
        </c:ser>
        <c:dLbls>
          <c:showVal val="1"/>
        </c:dLbls>
        <c:gapWidth val="100"/>
        <c:axId val="110016768"/>
        <c:axId val="110030848"/>
      </c:barChart>
      <c:catAx>
        <c:axId val="11001676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0030848"/>
        <c:crosses val="autoZero"/>
        <c:auto val="1"/>
        <c:lblAlgn val="ctr"/>
        <c:lblOffset val="100"/>
      </c:catAx>
      <c:valAx>
        <c:axId val="11003084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0016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style val="4"/>
  <c:chart>
    <c:autoTitleDeleted val="1"/>
    <c:plotArea>
      <c:layout>
        <c:manualLayout>
          <c:layoutTarget val="inner"/>
          <c:xMode val="edge"/>
          <c:yMode val="edge"/>
          <c:x val="0.4517860816530882"/>
          <c:y val="4.7107170401807744E-2"/>
          <c:w val="0.52431028780361977"/>
          <c:h val="0.88877249459839636"/>
        </c:manualLayout>
      </c:layout>
      <c:barChart>
        <c:barDir val="bar"/>
        <c:grouping val="stacked"/>
        <c:ser>
          <c:idx val="0"/>
          <c:order val="0"/>
          <c:tx>
            <c:strRef>
              <c:f>Foglio1!$B$40</c:f>
              <c:strCache>
                <c:ptCount val="1"/>
                <c:pt idx="0">
                  <c:v>Percent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dLbl>
              <c:idx val="0"/>
              <c:layout>
                <c:manualLayout>
                  <c:x val="0.24277016252196648"/>
                  <c:y val="3.574797798199353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61,74%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0627104933133494"/>
                      <c:h val="0.102355502987693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B58D-4B56-9EA4-04E4D8633CEA}"/>
                </c:ext>
              </c:extLst>
            </c:dLbl>
            <c:dLbl>
              <c:idx val="1"/>
              <c:layout>
                <c:manualLayout>
                  <c:x val="5.050683984624479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4,23%</a:t>
                    </a:r>
                  </a:p>
                </c:rich>
              </c:tx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8D-4B56-9EA4-04E4D8633CEA}"/>
                </c:ext>
              </c:extLst>
            </c:dLbl>
            <c:dLbl>
              <c:idx val="2"/>
              <c:layout>
                <c:manualLayout>
                  <c:x val="0.14291189074096852"/>
                  <c:y val="-1.310493393248612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27,81%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0115731867556875"/>
                      <c:h val="5.52780516356106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B58D-4B56-9EA4-04E4D8633CEA}"/>
                </c:ext>
              </c:extLst>
            </c:dLbl>
            <c:dLbl>
              <c:idx val="3"/>
              <c:layout>
                <c:manualLayout>
                  <c:x val="4.33418837607678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2,42%</a:t>
                    </a:r>
                  </a:p>
                </c:rich>
              </c:tx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58D-4B56-9EA4-04E4D8633CEA}"/>
                </c:ext>
              </c:extLst>
            </c:dLbl>
            <c:dLbl>
              <c:idx val="4"/>
              <c:layout>
                <c:manualLayout>
                  <c:x val="4.790418731453292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3,80%</a:t>
                    </a:r>
                  </a:p>
                </c:rich>
              </c:tx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58D-4B56-9EA4-04E4D8633C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Foglio1!$A$41:$A$45</c:f>
              <c:strCache>
                <c:ptCount val="5"/>
                <c:pt idx="0">
                  <c:v>Nessuna difficoltà</c:v>
                </c:pt>
                <c:pt idx="1">
                  <c:v>Relazionali con il Tutor Professionale</c:v>
                </c:pt>
                <c:pt idx="2">
                  <c:v>Pratici legati al compito affidato</c:v>
                </c:pt>
                <c:pt idx="3">
                  <c:v>Formativi </c:v>
                </c:pt>
                <c:pt idx="4">
                  <c:v>Altro</c:v>
                </c:pt>
              </c:strCache>
            </c:strRef>
          </c:cat>
          <c:val>
            <c:numRef>
              <c:f>Foglio1!$B$41:$B$45</c:f>
              <c:numCache>
                <c:formatCode>0.00%</c:formatCode>
                <c:ptCount val="5"/>
                <c:pt idx="0">
                  <c:v>0.61739999999999995</c:v>
                </c:pt>
                <c:pt idx="1">
                  <c:v>4.2299999999999997E-2</c:v>
                </c:pt>
                <c:pt idx="2">
                  <c:v>0.27810000000000001</c:v>
                </c:pt>
                <c:pt idx="3">
                  <c:v>2.4199999999999996E-2</c:v>
                </c:pt>
                <c:pt idx="4">
                  <c:v>3.7999999999999999E-2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58D-4B56-9EA4-04E4D8633CEA}"/>
            </c:ext>
          </c:extLst>
        </c:ser>
        <c:dLbls>
          <c:showVal val="1"/>
        </c:dLbls>
        <c:overlap val="100"/>
        <c:axId val="110240128"/>
        <c:axId val="110241664"/>
      </c:barChart>
      <c:catAx>
        <c:axId val="11024012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0241664"/>
        <c:crosses val="autoZero"/>
        <c:auto val="1"/>
        <c:lblAlgn val="ctr"/>
        <c:lblOffset val="100"/>
      </c:catAx>
      <c:valAx>
        <c:axId val="110241664"/>
        <c:scaling>
          <c:orientation val="minMax"/>
        </c:scaling>
        <c:axPos val="b"/>
        <c:majorGridlines>
          <c:spPr>
            <a:ln w="285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0240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0.46720081882581133"/>
          <c:y val="2.3483365949119421E-2"/>
          <c:w val="0.5000246006877419"/>
          <c:h val="0.88023051913031358"/>
        </c:manualLayout>
      </c:layout>
      <c:barChart>
        <c:barDir val="bar"/>
        <c:grouping val="clustered"/>
        <c:dLbls>
          <c:showVal val="1"/>
        </c:dLbls>
        <c:gapWidth val="182"/>
        <c:axId val="108896640"/>
        <c:axId val="108898176"/>
      </c:barChart>
      <c:catAx>
        <c:axId val="10889664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08898176"/>
        <c:crosses val="autoZero"/>
        <c:auto val="1"/>
        <c:lblAlgn val="ctr"/>
        <c:lblOffset val="100"/>
      </c:catAx>
      <c:valAx>
        <c:axId val="10889817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8896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barChart>
        <c:barDir val="bar"/>
        <c:grouping val="clustered"/>
        <c:dLbls>
          <c:showVal val="1"/>
        </c:dLbls>
        <c:gapWidth val="182"/>
        <c:axId val="106091264"/>
        <c:axId val="106092800"/>
      </c:barChart>
      <c:catAx>
        <c:axId val="10609126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06092800"/>
        <c:crosses val="autoZero"/>
        <c:auto val="1"/>
        <c:lblAlgn val="ctr"/>
        <c:lblOffset val="100"/>
      </c:catAx>
      <c:valAx>
        <c:axId val="1060928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60912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style val="4"/>
  <c:chart>
    <c:autoTitleDeleted val="1"/>
    <c:plotArea>
      <c:layout>
        <c:manualLayout>
          <c:layoutTarget val="inner"/>
          <c:xMode val="edge"/>
          <c:yMode val="edge"/>
          <c:x val="0.2923249437570305"/>
          <c:y val="3.8811484742815726E-2"/>
          <c:w val="0.67730519222287322"/>
          <c:h val="0.87937118971239692"/>
        </c:manualLayout>
      </c:layout>
      <c:barChart>
        <c:barDir val="bar"/>
        <c:grouping val="stacked"/>
        <c:ser>
          <c:idx val="0"/>
          <c:order val="0"/>
          <c:tx>
            <c:strRef>
              <c:f>Foglio1!$C$71</c:f>
              <c:strCache>
                <c:ptCount val="1"/>
                <c:pt idx="0">
                  <c:v>Percent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dLbl>
              <c:idx val="0"/>
              <c:layout>
                <c:manualLayout>
                  <c:x val="5.9016078270678916E-2"/>
                  <c:y val="-3.538094237498280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9.35865438695163E-2"/>
                      <c:h val="4.404859660015175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4057-452C-A174-B4263A36500D}"/>
                </c:ext>
              </c:extLst>
            </c:dLbl>
            <c:dLbl>
              <c:idx val="1"/>
              <c:layout>
                <c:manualLayout>
                  <c:x val="8.7062429186139462E-2"/>
                  <c:y val="-4.598760165933411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0499721833554805"/>
                      <c:h val="6.83511194214973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057-452C-A174-B4263A36500D}"/>
                </c:ext>
              </c:extLst>
            </c:dLbl>
            <c:dLbl>
              <c:idx val="2"/>
              <c:layout>
                <c:manualLayout>
                  <c:x val="0.13444506936632925"/>
                  <c:y val="-1.177566668817900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1938988095238094"/>
                      <c:h val="4.59957540840237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4057-452C-A174-B4263A36500D}"/>
                </c:ext>
              </c:extLst>
            </c:dLbl>
            <c:dLbl>
              <c:idx val="3"/>
              <c:layout>
                <c:manualLayout>
                  <c:x val="5.9306539420175802E-2"/>
                  <c:y val="-1.177566668817883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9.5416666666666677E-2"/>
                      <c:h val="5.070602075929497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057-452C-A174-B4263A36500D}"/>
                </c:ext>
              </c:extLst>
            </c:dLbl>
            <c:dLbl>
              <c:idx val="4"/>
              <c:layout>
                <c:manualLayout>
                  <c:x val="4.4370530646479112E-2"/>
                  <c:y val="-3.181132704119598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7.1036745406824142E-2"/>
                      <c:h val="5.70767491593842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4057-452C-A174-B4263A36500D}"/>
                </c:ext>
              </c:extLst>
            </c:dLbl>
            <c:dLbl>
              <c:idx val="5"/>
              <c:layout>
                <c:manualLayout>
                  <c:x val="0.32506887052341588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057-452C-A174-B4263A3650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Foglio1!$B$72:$B$77</c:f>
              <c:strCache>
                <c:ptCount val="6"/>
                <c:pt idx="0">
                  <c:v>Da solo</c:v>
                </c:pt>
                <c:pt idx="1">
                  <c:v>Parlandone con gli altri studenti</c:v>
                </c:pt>
                <c:pt idx="2">
                  <c:v>Chiedendo aiuto al Tutor Professionale</c:v>
                </c:pt>
                <c:pt idx="3">
                  <c:v>Chiedendo aiuto al Tutor Supervisore</c:v>
                </c:pt>
                <c:pt idx="4">
                  <c:v>Non ho fatto nulla </c:v>
                </c:pt>
                <c:pt idx="5">
                  <c:v>Nessuna difficoltà</c:v>
                </c:pt>
              </c:strCache>
            </c:strRef>
          </c:cat>
          <c:val>
            <c:numRef>
              <c:f>Foglio1!$C$72:$C$77</c:f>
              <c:numCache>
                <c:formatCode>0.00%</c:formatCode>
                <c:ptCount val="6"/>
                <c:pt idx="0">
                  <c:v>5.1999999999999998E-2</c:v>
                </c:pt>
                <c:pt idx="1">
                  <c:v>9.2300000000000021E-2</c:v>
                </c:pt>
                <c:pt idx="2">
                  <c:v>0.19370000000000001</c:v>
                </c:pt>
                <c:pt idx="3">
                  <c:v>5.3199999999999997E-2</c:v>
                </c:pt>
                <c:pt idx="4">
                  <c:v>2.2600000000000002E-2</c:v>
                </c:pt>
                <c:pt idx="5">
                  <c:v>0.58619999999999994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057-452C-A174-B4263A36500D}"/>
            </c:ext>
          </c:extLst>
        </c:ser>
        <c:dLbls>
          <c:showVal val="1"/>
        </c:dLbls>
        <c:overlap val="100"/>
        <c:axId val="110435712"/>
        <c:axId val="110445696"/>
      </c:barChart>
      <c:catAx>
        <c:axId val="11043571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0445696"/>
        <c:crosses val="autoZero"/>
        <c:auto val="1"/>
        <c:lblAlgn val="ctr"/>
        <c:lblOffset val="100"/>
      </c:catAx>
      <c:valAx>
        <c:axId val="11044569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0435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barChart>
        <c:barDir val="bar"/>
        <c:grouping val="clustered"/>
        <c:dLbls>
          <c:showVal val="1"/>
        </c:dLbls>
        <c:gapWidth val="182"/>
        <c:axId val="110487040"/>
        <c:axId val="110523520"/>
      </c:barChart>
      <c:catAx>
        <c:axId val="11048704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0523520"/>
        <c:crosses val="autoZero"/>
        <c:auto val="1"/>
        <c:lblAlgn val="ctr"/>
        <c:lblOffset val="100"/>
      </c:catAx>
      <c:valAx>
        <c:axId val="110523520"/>
        <c:scaling>
          <c:orientation val="minMax"/>
        </c:scaling>
        <c:axPos val="b"/>
        <c:numFmt formatCode="0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0487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it-IT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style val="4"/>
  <c:chart>
    <c:autoTitleDeleted val="1"/>
    <c:plotArea>
      <c:layout>
        <c:manualLayout>
          <c:layoutTarget val="inner"/>
          <c:xMode val="edge"/>
          <c:yMode val="edge"/>
          <c:x val="0.10805052311117319"/>
          <c:y val="4.6354168056124738E-2"/>
          <c:w val="0.86399105868373671"/>
          <c:h val="0.86821476795169383"/>
        </c:manualLayout>
      </c:layout>
      <c:barChart>
        <c:barDir val="bar"/>
        <c:grouping val="clustered"/>
        <c:ser>
          <c:idx val="0"/>
          <c:order val="0"/>
          <c:tx>
            <c:strRef>
              <c:f>Foglio1!$C$53</c:f>
              <c:strCache>
                <c:ptCount val="1"/>
                <c:pt idx="0">
                  <c:v>Percent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dLbl>
              <c:idx val="0"/>
              <c:layout>
                <c:manualLayout>
                  <c:x val="-6.3136506891040443E-3"/>
                  <c:y val="-1.1560693641618644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C76-4A3F-9A23-F2EE28E33420}"/>
                </c:ext>
              </c:extLst>
            </c:dLbl>
            <c:dLbl>
              <c:idx val="1"/>
              <c:layout>
                <c:manualLayout>
                  <c:x val="-2.2260335439301573E-2"/>
                  <c:y val="1.41116268551445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0580223594143964"/>
                      <c:h val="9.639292239302950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C76-4A3F-9A23-F2EE28E33420}"/>
                </c:ext>
              </c:extLst>
            </c:dLbl>
            <c:dLbl>
              <c:idx val="2"/>
              <c:layout>
                <c:manualLayout>
                  <c:x val="-1.9696863122197122E-2"/>
                  <c:y val="1.926737988874622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1989018625616135"/>
                      <c:h val="5.581178587413141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5C76-4A3F-9A23-F2EE28E334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Foglio1!$B$54:$B$56</c:f>
              <c:strCache>
                <c:ptCount val="3"/>
                <c:pt idx="0">
                  <c:v>No</c:v>
                </c:pt>
                <c:pt idx="1">
                  <c:v>Si</c:v>
                </c:pt>
                <c:pt idx="2">
                  <c:v>Solo in parte</c:v>
                </c:pt>
              </c:strCache>
            </c:strRef>
          </c:cat>
          <c:val>
            <c:numRef>
              <c:f>Foglio1!$C$54:$C$56</c:f>
              <c:numCache>
                <c:formatCode>0.00%</c:formatCode>
                <c:ptCount val="3"/>
                <c:pt idx="0">
                  <c:v>2.7900000000000005E-2</c:v>
                </c:pt>
                <c:pt idx="1">
                  <c:v>0.64240000000000008</c:v>
                </c:pt>
                <c:pt idx="2">
                  <c:v>0.2849000000000001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C76-4A3F-9A23-F2EE28E33420}"/>
            </c:ext>
          </c:extLst>
        </c:ser>
        <c:dLbls>
          <c:showVal val="1"/>
        </c:dLbls>
        <c:gapWidth val="115"/>
        <c:overlap val="-20"/>
        <c:axId val="111244800"/>
        <c:axId val="111246336"/>
      </c:barChart>
      <c:catAx>
        <c:axId val="11124480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1246336"/>
        <c:crosses val="autoZero"/>
        <c:auto val="1"/>
        <c:lblAlgn val="ctr"/>
        <c:lblOffset val="100"/>
      </c:catAx>
      <c:valAx>
        <c:axId val="11124633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1244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0.21488097858515959"/>
          <c:y val="2.6710576279249231E-2"/>
          <c:w val="0.75957868589807742"/>
          <c:h val="0.88541946694331952"/>
        </c:manualLayout>
      </c:layout>
      <c:barChart>
        <c:barDir val="bar"/>
        <c:grouping val="stacked"/>
        <c:ser>
          <c:idx val="0"/>
          <c:order val="0"/>
          <c:spPr>
            <a:solidFill>
              <a:srgbClr val="FF66FF"/>
            </a:solidFill>
            <a:ln>
              <a:noFill/>
            </a:ln>
            <a:effectLst/>
          </c:spPr>
          <c:dPt>
            <c:idx val="0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3F5-4D0B-BF82-316DFF8D09DB}"/>
              </c:ext>
            </c:extLst>
          </c:dPt>
          <c:dPt>
            <c:idx val="1"/>
            <c:spPr>
              <a:solidFill>
                <a:srgbClr val="FF66FF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3F5-4D0B-BF82-316DFF8D09DB}"/>
              </c:ext>
            </c:extLst>
          </c:dPt>
          <c:dPt>
            <c:idx val="2"/>
            <c:spPr>
              <a:solidFill>
                <a:srgbClr val="FF66FF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3F5-4D0B-BF82-316DFF8D09DB}"/>
              </c:ext>
            </c:extLst>
          </c:dPt>
          <c:dPt>
            <c:idx val="3"/>
            <c:spPr>
              <a:solidFill>
                <a:srgbClr val="FF66FF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3F5-4D0B-BF82-316DFF8D09DB}"/>
              </c:ext>
            </c:extLst>
          </c:dPt>
          <c:dPt>
            <c:idx val="4"/>
            <c:spPr>
              <a:solidFill>
                <a:srgbClr val="FF66FF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3F5-4D0B-BF82-316DFF8D09DB}"/>
              </c:ext>
            </c:extLst>
          </c:dPt>
          <c:dPt>
            <c:idx val="5"/>
            <c:spPr>
              <a:solidFill>
                <a:srgbClr val="FF66FF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3F5-4D0B-BF82-316DFF8D09DB}"/>
              </c:ext>
            </c:extLst>
          </c:dPt>
          <c:dPt>
            <c:idx val="6"/>
            <c:spPr>
              <a:solidFill>
                <a:srgbClr val="FF66FF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455-4E00-9A3B-C8870F773AB2}"/>
              </c:ext>
            </c:extLst>
          </c:dPt>
          <c:dLbls>
            <c:dLbl>
              <c:idx val="0"/>
              <c:layout>
                <c:manualLayout>
                  <c:x val="0.22871989684499444"/>
                  <c:y val="-9.712841229045966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r">
                    <a:defRPr sz="2000" b="1" i="0" u="none" strike="noStrike" kern="1200" baseline="0">
                      <a:solidFill>
                        <a:schemeClr val="tx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6.7605425242827227E-2"/>
                      <c:h val="6.55017133391126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3F5-4D0B-BF82-316DFF8D09DB}"/>
                </c:ext>
              </c:extLst>
            </c:dLbl>
            <c:dLbl>
              <c:idx val="1"/>
              <c:layout>
                <c:manualLayout>
                  <c:x val="0.15187486814519383"/>
                  <c:y val="4.856468414408951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r">
                    <a:defRPr sz="2000" b="1" i="0" u="none" strike="noStrike" kern="1200" baseline="0">
                      <a:solidFill>
                        <a:schemeClr val="tx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6.6395267310546915E-2"/>
                      <c:h val="7.035818175352161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3F5-4D0B-BF82-316DFF8D09DB}"/>
                </c:ext>
              </c:extLst>
            </c:dLbl>
            <c:dLbl>
              <c:idx val="2"/>
              <c:layout>
                <c:manualLayout>
                  <c:x val="0.19362526916485187"/>
                  <c:y val="-7.2847026216134279E-3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3F5-4D0B-BF82-316DFF8D09DB}"/>
                </c:ext>
              </c:extLst>
            </c:dLbl>
            <c:dLbl>
              <c:idx val="3"/>
              <c:layout>
                <c:manualLayout>
                  <c:x val="0.36909816934549905"/>
                  <c:y val="-2.4282342072045652E-3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8029165377896114E-2"/>
                      <c:h val="6.657013639028262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A3F5-4D0B-BF82-316DFF8D09DB}"/>
                </c:ext>
              </c:extLst>
            </c:dLbl>
            <c:dLbl>
              <c:idx val="4"/>
              <c:layout>
                <c:manualLayout>
                  <c:x val="0.2474772971513263"/>
                  <c:y val="3.642255711034776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r">
                    <a:defRPr sz="2000" b="1" i="0" u="none" strike="noStrike" kern="1200" baseline="0">
                      <a:solidFill>
                        <a:schemeClr val="tx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5.4366392751706655E-2"/>
                      <c:h val="7.52389325100025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A3F5-4D0B-BF82-316DFF8D09DB}"/>
                </c:ext>
              </c:extLst>
            </c:dLbl>
            <c:dLbl>
              <c:idx val="5"/>
              <c:layout>
                <c:manualLayout>
                  <c:x val="0.28559731966216967"/>
                  <c:y val="3.642351310806691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r">
                    <a:defRPr sz="2000" b="1" i="0" u="none" strike="noStrike" kern="1200" baseline="0">
                      <a:solidFill>
                        <a:schemeClr val="tx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5.4142465890221703E-2"/>
                      <c:h val="6.792994754631713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A3F5-4D0B-BF82-316DFF8D09DB}"/>
                </c:ext>
              </c:extLst>
            </c:dLbl>
            <c:dLbl>
              <c:idx val="6"/>
              <c:layout>
                <c:manualLayout>
                  <c:x val="0.31524614135902446"/>
                  <c:y val="-1.1129278216648867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r">
                    <a:defRPr sz="2000" b="1" i="0" u="none" strike="noStrike" kern="1200" baseline="0">
                      <a:solidFill>
                        <a:schemeClr val="tx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6.3974951445986264E-2"/>
                      <c:h val="7.52146501679305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5455-4E00-9A3B-C8870F773A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r">
                  <a:defRPr sz="2000" b="1" i="0" u="none" strike="noStrike" kern="1200" baseline="0">
                    <a:solidFill>
                      <a:schemeClr val="tx2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Foglio1!$B$222:$B$228</c:f>
              <c:strCache>
                <c:ptCount val="7"/>
                <c:pt idx="0">
                  <c:v>T_S CLO Media</c:v>
                </c:pt>
                <c:pt idx="1">
                  <c:v>Neon_TIN</c:v>
                </c:pt>
                <c:pt idx="2">
                  <c:v>Day Hospital</c:v>
                </c:pt>
                <c:pt idx="3">
                  <c:v>CPMA</c:v>
                </c:pt>
                <c:pt idx="4">
                  <c:v>Degenza_UO </c:v>
                </c:pt>
                <c:pt idx="5">
                  <c:v>Degenza_Clin</c:v>
                </c:pt>
                <c:pt idx="6">
                  <c:v>SP_SO</c:v>
                </c:pt>
              </c:strCache>
            </c:strRef>
          </c:cat>
          <c:val>
            <c:numRef>
              <c:f>Foglio1!$C$222:$C$228</c:f>
              <c:numCache>
                <c:formatCode>General</c:formatCode>
                <c:ptCount val="7"/>
                <c:pt idx="0">
                  <c:v>8.6</c:v>
                </c:pt>
                <c:pt idx="1">
                  <c:v>8.27</c:v>
                </c:pt>
                <c:pt idx="2">
                  <c:v>8.41</c:v>
                </c:pt>
                <c:pt idx="3">
                  <c:v>9.1</c:v>
                </c:pt>
                <c:pt idx="4">
                  <c:v>8.620000000000001</c:v>
                </c:pt>
                <c:pt idx="5">
                  <c:v>8.7399999999999984</c:v>
                </c:pt>
                <c:pt idx="6">
                  <c:v>8.8600000000000012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A3F5-4D0B-BF82-316DFF8D09DB}"/>
            </c:ext>
          </c:extLst>
        </c:ser>
        <c:dLbls>
          <c:showVal val="1"/>
        </c:dLbls>
        <c:overlap val="100"/>
        <c:axId val="106862848"/>
        <c:axId val="106876928"/>
      </c:barChart>
      <c:catAx>
        <c:axId val="10686284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6876928"/>
        <c:crosses val="autoZero"/>
        <c:auto val="1"/>
        <c:lblAlgn val="ctr"/>
        <c:lblOffset val="100"/>
      </c:catAx>
      <c:valAx>
        <c:axId val="10687692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6862848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rgbClr val="FFFFCC"/>
    </a:solidFill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barChart>
        <c:barDir val="bar"/>
        <c:grouping val="clustered"/>
        <c:dLbls>
          <c:showVal val="1"/>
        </c:dLbls>
        <c:gapWidth val="182"/>
        <c:axId val="106633856"/>
        <c:axId val="106746240"/>
      </c:barChart>
      <c:catAx>
        <c:axId val="10663385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06746240"/>
        <c:crosses val="autoZero"/>
        <c:auto val="1"/>
        <c:lblAlgn val="ctr"/>
        <c:lblOffset val="100"/>
      </c:catAx>
      <c:valAx>
        <c:axId val="10674624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663385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0.20239032804792098"/>
          <c:y val="2.992306003736063E-2"/>
          <c:w val="0.76698001899958479"/>
          <c:h val="0.8915872219894434"/>
        </c:manualLayout>
      </c:layout>
      <c:barChart>
        <c:barDir val="bar"/>
        <c:grouping val="stacked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  <a:effectLst/>
          </c:spPr>
          <c:dPt>
            <c:idx val="0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453-4877-9642-CCFDA250C23F}"/>
              </c:ext>
            </c:extLst>
          </c:dPt>
          <c:dPt>
            <c:idx val="1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453-4877-9642-CCFDA250C23F}"/>
              </c:ext>
            </c:extLst>
          </c:dPt>
          <c:dPt>
            <c:idx val="2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453-4877-9642-CCFDA250C23F}"/>
              </c:ext>
            </c:extLst>
          </c:dPt>
          <c:dPt>
            <c:idx val="3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453-4877-9642-CCFDA250C23F}"/>
              </c:ext>
            </c:extLst>
          </c:dPt>
          <c:dPt>
            <c:idx val="4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453-4877-9642-CCFDA250C23F}"/>
              </c:ext>
            </c:extLst>
          </c:dPt>
          <c:dPt>
            <c:idx val="5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453-4877-9642-CCFDA250C23F}"/>
              </c:ext>
            </c:extLst>
          </c:dPt>
          <c:dPt>
            <c:idx val="6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4453-4877-9642-CCFDA250C23F}"/>
              </c:ext>
            </c:extLst>
          </c:dPt>
          <c:dPt>
            <c:idx val="7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4453-4877-9642-CCFDA250C23F}"/>
              </c:ext>
            </c:extLst>
          </c:dPt>
          <c:dPt>
            <c:idx val="8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4453-4877-9642-CCFDA250C23F}"/>
              </c:ext>
            </c:extLst>
          </c:dPt>
          <c:dPt>
            <c:idx val="9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4453-4877-9642-CCFDA250C23F}"/>
              </c:ext>
            </c:extLst>
          </c:dPt>
          <c:dLbls>
            <c:dLbl>
              <c:idx val="0"/>
              <c:layout>
                <c:manualLayout>
                  <c:x val="0.30636638896447899"/>
                  <c:y val="1.246794168223359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5.3309083375385438E-2"/>
                      <c:h val="6.366131022948473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453-4877-9642-CCFDA250C23F}"/>
                </c:ext>
              </c:extLst>
            </c:dLbl>
            <c:dLbl>
              <c:idx val="1"/>
              <c:layout>
                <c:manualLayout>
                  <c:x val="0.32577421450974026"/>
                  <c:y val="-9.974353345786975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6.4073549764426335E-2"/>
                      <c:h val="6.116772189303800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453-4877-9642-CCFDA250C23F}"/>
                </c:ext>
              </c:extLst>
            </c:dLbl>
            <c:dLbl>
              <c:idx val="2"/>
              <c:layout>
                <c:manualLayout>
                  <c:x val="0.33755753716222014"/>
                  <c:y val="-3.740382504670171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5.7315522232602896E-2"/>
                      <c:h val="6.86484869023781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453-4877-9642-CCFDA250C23F}"/>
                </c:ext>
              </c:extLst>
            </c:dLbl>
            <c:dLbl>
              <c:idx val="3"/>
              <c:layout>
                <c:manualLayout>
                  <c:x val="0.30220756920478031"/>
                  <c:y val="-8.727559177563518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6.4399269401248932E-2"/>
                      <c:h val="6.366131022948473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453-4877-9642-CCFDA250C23F}"/>
                </c:ext>
              </c:extLst>
            </c:dLbl>
            <c:dLbl>
              <c:idx val="4"/>
              <c:layout>
                <c:manualLayout>
                  <c:x val="0.34310263017515175"/>
                  <c:y val="2.493588336446627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5.4369636991795769E-2"/>
                      <c:h val="6.61548985659314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4453-4877-9642-CCFDA250C23F}"/>
                </c:ext>
              </c:extLst>
            </c:dLbl>
            <c:dLbl>
              <c:idx val="5"/>
              <c:layout>
                <c:manualLayout>
                  <c:x val="0.3022075692047802"/>
                  <c:y val="-7.480666836571053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3423048135446103E-2"/>
                      <c:h val="5.119336854725112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4453-4877-9642-CCFDA250C23F}"/>
                </c:ext>
              </c:extLst>
            </c:dLbl>
            <c:dLbl>
              <c:idx val="6"/>
              <c:layout>
                <c:manualLayout>
                  <c:x val="0.33894381041545307"/>
                  <c:y val="1.24679416822331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5.4695356628618387E-2"/>
                      <c:h val="6.366131022948473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4453-4877-9642-CCFDA250C23F}"/>
                </c:ext>
              </c:extLst>
            </c:dLbl>
            <c:dLbl>
              <c:idx val="7"/>
              <c:layout>
                <c:manualLayout>
                  <c:x val="0.27517524076673777"/>
                  <c:y val="-3.740284331900928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6.8558089160947744E-2"/>
                      <c:h val="5.86741335565912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4453-4877-9642-CCFDA250C23F}"/>
                </c:ext>
              </c:extLst>
            </c:dLbl>
            <c:dLbl>
              <c:idx val="8"/>
              <c:layout>
                <c:manualLayout>
                  <c:x val="0.24329095594238043"/>
                  <c:y val="-4.9870785001243107E-3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4.0506904459466406E-2"/>
                      <c:h val="5.618054522014456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4453-4877-9642-CCFDA250C23F}"/>
                </c:ext>
              </c:extLst>
            </c:dLbl>
            <c:dLbl>
              <c:idx val="9"/>
              <c:layout>
                <c:manualLayout>
                  <c:x val="0.27933406052643672"/>
                  <c:y val="-4.987078500124293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9.8730381095249745E-2"/>
                      <c:h val="3.62318385285708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4453-4877-9642-CCFDA250C2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Foglio1!$B$205:$B$214</c:f>
              <c:strCache>
                <c:ptCount val="10"/>
                <c:pt idx="0">
                  <c:v>T_S CLO Media </c:v>
                </c:pt>
                <c:pt idx="1">
                  <c:v>C_MVT</c:v>
                </c:pt>
                <c:pt idx="2">
                  <c:v>C_Assisi</c:v>
                </c:pt>
                <c:pt idx="3">
                  <c:v>C_M. Alta</c:v>
                </c:pt>
                <c:pt idx="4">
                  <c:v>C_Magione</c:v>
                </c:pt>
                <c:pt idx="5">
                  <c:v>C_PSG</c:v>
                </c:pt>
                <c:pt idx="6">
                  <c:v>C_XIV Settembre</c:v>
                </c:pt>
                <c:pt idx="7">
                  <c:v>PN_G_GT</c:v>
                </c:pt>
                <c:pt idx="8">
                  <c:v>C_CdC</c:v>
                </c:pt>
                <c:pt idx="9">
                  <c:v>PN_CdC</c:v>
                </c:pt>
              </c:strCache>
            </c:strRef>
          </c:cat>
          <c:val>
            <c:numRef>
              <c:f>Foglio1!$C$205:$C$214</c:f>
              <c:numCache>
                <c:formatCode>General</c:formatCode>
                <c:ptCount val="10"/>
                <c:pt idx="0">
                  <c:v>8.6</c:v>
                </c:pt>
                <c:pt idx="1">
                  <c:v>9.33</c:v>
                </c:pt>
                <c:pt idx="2">
                  <c:v>10</c:v>
                </c:pt>
                <c:pt idx="3">
                  <c:v>9</c:v>
                </c:pt>
                <c:pt idx="4">
                  <c:v>10</c:v>
                </c:pt>
                <c:pt idx="5">
                  <c:v>9</c:v>
                </c:pt>
                <c:pt idx="6">
                  <c:v>10</c:v>
                </c:pt>
                <c:pt idx="7">
                  <c:v>8</c:v>
                </c:pt>
                <c:pt idx="8">
                  <c:v>7</c:v>
                </c:pt>
                <c:pt idx="9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4453-4877-9642-CCFDA250C23F}"/>
            </c:ext>
          </c:extLst>
        </c:ser>
        <c:dLbls>
          <c:showVal val="1"/>
        </c:dLbls>
        <c:overlap val="100"/>
        <c:axId val="107297792"/>
        <c:axId val="107307776"/>
      </c:barChart>
      <c:catAx>
        <c:axId val="10729779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7307776"/>
        <c:crosses val="autoZero"/>
        <c:auto val="1"/>
        <c:lblAlgn val="ctr"/>
        <c:lblOffset val="100"/>
      </c:catAx>
      <c:valAx>
        <c:axId val="10730777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7297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barChart>
        <c:barDir val="bar"/>
        <c:grouping val="clustered"/>
        <c:dLbls>
          <c:showVal val="1"/>
        </c:dLbls>
        <c:gapWidth val="182"/>
        <c:axId val="107482112"/>
        <c:axId val="107176704"/>
      </c:barChart>
      <c:catAx>
        <c:axId val="10748211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07176704"/>
        <c:crosses val="autoZero"/>
        <c:auto val="1"/>
        <c:lblAlgn val="ctr"/>
        <c:lblOffset val="100"/>
      </c:catAx>
      <c:valAx>
        <c:axId val="1071767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748211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barChart>
        <c:barDir val="bar"/>
        <c:grouping val="stacked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  <a:effectLst/>
          </c:spPr>
          <c:dPt>
            <c:idx val="0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E82-4A81-9B31-6ACC32173A78}"/>
              </c:ext>
            </c:extLst>
          </c:dPt>
          <c:dPt>
            <c:idx val="1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E82-4A81-9B31-6ACC32173A78}"/>
              </c:ext>
            </c:extLst>
          </c:dPt>
          <c:dPt>
            <c:idx val="2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E82-4A81-9B31-6ACC32173A78}"/>
              </c:ext>
            </c:extLst>
          </c:dPt>
          <c:dPt>
            <c:idx val="3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E82-4A81-9B31-6ACC32173A78}"/>
              </c:ext>
            </c:extLst>
          </c:dPt>
          <c:dLbls>
            <c:dLbl>
              <c:idx val="0"/>
              <c:layout>
                <c:manualLayout>
                  <c:x val="0.35072713306793296"/>
                  <c:y val="-9.6478438437565687E-1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E82-4A81-9B31-6ACC32173A78}"/>
                </c:ext>
              </c:extLst>
            </c:dLbl>
            <c:dLbl>
              <c:idx val="1"/>
              <c:layout>
                <c:manualLayout>
                  <c:x val="0.14278619966067968"/>
                  <c:y val="-7.893885199138771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8.5151889157520255E-2"/>
                      <c:h val="7.7398632241767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E82-4A81-9B31-6ACC32173A78}"/>
                </c:ext>
              </c:extLst>
            </c:dLbl>
            <c:dLbl>
              <c:idx val="2"/>
              <c:layout>
                <c:manualLayout>
                  <c:x val="0.25646055184809324"/>
                  <c:y val="-5.2625210708028706E-3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E82-4A81-9B31-6ACC32173A78}"/>
                </c:ext>
              </c:extLst>
            </c:dLbl>
            <c:dLbl>
              <c:idx val="3"/>
              <c:layout>
                <c:manualLayout>
                  <c:x val="0.21903117401080399"/>
                  <c:y val="-7.8937816062043063E-3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E82-4A81-9B31-6ACC32173A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Foglio1!$B$195:$B$198</c:f>
              <c:strCache>
                <c:ptCount val="4"/>
                <c:pt idx="0">
                  <c:v>T_S CLO Media</c:v>
                </c:pt>
                <c:pt idx="1">
                  <c:v>P.N. Foligno</c:v>
                </c:pt>
                <c:pt idx="2">
                  <c:v>Cons_Foligno</c:v>
                </c:pt>
                <c:pt idx="3">
                  <c:v>P.N. Spoleto</c:v>
                </c:pt>
              </c:strCache>
            </c:strRef>
          </c:cat>
          <c:val>
            <c:numRef>
              <c:f>Foglio1!$C$195:$C$198</c:f>
              <c:numCache>
                <c:formatCode>General</c:formatCode>
                <c:ptCount val="4"/>
                <c:pt idx="0">
                  <c:v>8.6</c:v>
                </c:pt>
                <c:pt idx="1">
                  <c:v>7.54</c:v>
                </c:pt>
                <c:pt idx="2">
                  <c:v>8.120000000000001</c:v>
                </c:pt>
                <c:pt idx="3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E82-4A81-9B31-6ACC32173A78}"/>
            </c:ext>
          </c:extLst>
        </c:ser>
        <c:dLbls>
          <c:showVal val="1"/>
        </c:dLbls>
        <c:overlap val="100"/>
        <c:axId val="107554688"/>
        <c:axId val="107556224"/>
      </c:barChart>
      <c:catAx>
        <c:axId val="10755468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7556224"/>
        <c:crosses val="autoZero"/>
        <c:auto val="1"/>
        <c:lblAlgn val="ctr"/>
        <c:lblOffset val="100"/>
      </c:catAx>
      <c:valAx>
        <c:axId val="10755622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7554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0.26571712345991805"/>
          <c:y val="1.1228577950998488E-2"/>
          <c:w val="0.72165594414970125"/>
          <c:h val="0.92320041703115352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FF66FF"/>
            </a:solidFill>
            <a:ln>
              <a:solidFill>
                <a:schemeClr val="tx1"/>
              </a:solidFill>
            </a:ln>
            <a:effectLst/>
          </c:spPr>
          <c:dPt>
            <c:idx val="0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7CA-4820-9C32-D174FA42761C}"/>
              </c:ext>
            </c:extLst>
          </c:dPt>
          <c:dLbls>
            <c:dLbl>
              <c:idx val="0"/>
              <c:layout>
                <c:manualLayout>
                  <c:x val="-4.0595580102902665E-3"/>
                  <c:y val="-2.2457155901998618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CA-4820-9C32-D174FA42761C}"/>
                </c:ext>
              </c:extLst>
            </c:dLbl>
            <c:dLbl>
              <c:idx val="1"/>
              <c:layout>
                <c:manualLayout>
                  <c:x val="-2.8638257763526917E-3"/>
                  <c:y val="0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7CA-4820-9C32-D174FA42761C}"/>
                </c:ext>
              </c:extLst>
            </c:dLbl>
            <c:dLbl>
              <c:idx val="2"/>
              <c:layout>
                <c:manualLayout>
                  <c:x val="7.2337092545985456E-4"/>
                  <c:y val="-1.5720009131397882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7CA-4820-9C32-D174FA42761C}"/>
                </c:ext>
              </c:extLst>
            </c:dLbl>
            <c:dLbl>
              <c:idx val="3"/>
              <c:layout>
                <c:manualLayout>
                  <c:x val="8.8484185311380468E-4"/>
                  <c:y val="2.2457155901996978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7CA-4820-9C32-D174FA42761C}"/>
                </c:ext>
              </c:extLst>
            </c:dLbl>
            <c:dLbl>
              <c:idx val="4"/>
              <c:layout>
                <c:manualLayout>
                  <c:x val="-4.0595580102902665E-3"/>
                  <c:y val="-6.7371467705990926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7CA-4820-9C32-D174FA42761C}"/>
                </c:ext>
              </c:extLst>
            </c:dLbl>
            <c:dLbl>
              <c:idx val="5"/>
              <c:layout>
                <c:manualLayout>
                  <c:x val="-5.0938193165741517E-3"/>
                  <c:y val="0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7CA-4820-9C32-D174FA42761C}"/>
                </c:ext>
              </c:extLst>
            </c:dLbl>
            <c:dLbl>
              <c:idx val="6"/>
              <c:layout>
                <c:manualLayout>
                  <c:x val="-2.8638257763527793E-3"/>
                  <c:y val="-2.2457155901996978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7CA-4820-9C32-D174FA42761C}"/>
                </c:ext>
              </c:extLst>
            </c:dLbl>
            <c:dLbl>
              <c:idx val="7"/>
              <c:layout>
                <c:manualLayout>
                  <c:x val="-3.1089038082394462E-4"/>
                  <c:y val="2.2457155901997386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7CA-4820-9C32-D174FA42761C}"/>
                </c:ext>
              </c:extLst>
            </c:dLbl>
            <c:dLbl>
              <c:idx val="8"/>
              <c:layout>
                <c:manualLayout>
                  <c:x val="-4.0595580102902665E-3"/>
                  <c:y val="-6.7371467705990926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7CA-4820-9C32-D174FA42761C}"/>
                </c:ext>
              </c:extLst>
            </c:dLbl>
            <c:dLbl>
              <c:idx val="9"/>
              <c:layout>
                <c:manualLayout>
                  <c:x val="-6.4510224781654992E-3"/>
                  <c:y val="-2.2457155901996978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6.6237634175044094E-2"/>
                      <c:h val="6.156638131932431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B7CA-4820-9C32-D174FA42761C}"/>
                </c:ext>
              </c:extLst>
            </c:dLbl>
            <c:dLbl>
              <c:idx val="10"/>
              <c:layout>
                <c:manualLayout>
                  <c:x val="-2.7023548486990049E-3"/>
                  <c:y val="2.2457155901997026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7CA-4820-9C32-D174FA4276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Foglio1!$B$235:$B$245</c:f>
              <c:strCache>
                <c:ptCount val="11"/>
                <c:pt idx="0">
                  <c:v>T_P CLO Media </c:v>
                </c:pt>
                <c:pt idx="1">
                  <c:v>Degenza </c:v>
                </c:pt>
                <c:pt idx="2">
                  <c:v>SP</c:v>
                </c:pt>
                <c:pt idx="3">
                  <c:v>SO</c:v>
                </c:pt>
                <c:pt idx="4">
                  <c:v>Colposcopia </c:v>
                </c:pt>
                <c:pt idx="5">
                  <c:v>MMP</c:v>
                </c:pt>
                <c:pt idx="6">
                  <c:v>Ambulatorio CTG</c:v>
                </c:pt>
                <c:pt idx="7">
                  <c:v>Day Hospital</c:v>
                </c:pt>
                <c:pt idx="8">
                  <c:v>CPMA</c:v>
                </c:pt>
                <c:pt idx="9">
                  <c:v>UTIN</c:v>
                </c:pt>
                <c:pt idx="10">
                  <c:v>Neonatologia Rooming in </c:v>
                </c:pt>
              </c:strCache>
            </c:strRef>
          </c:cat>
          <c:val>
            <c:numRef>
              <c:f>Foglio1!$C$235:$C$245</c:f>
              <c:numCache>
                <c:formatCode>General</c:formatCode>
                <c:ptCount val="11"/>
                <c:pt idx="0">
                  <c:v>9.06</c:v>
                </c:pt>
                <c:pt idx="1">
                  <c:v>9.1</c:v>
                </c:pt>
                <c:pt idx="2">
                  <c:v>8.58</c:v>
                </c:pt>
                <c:pt idx="3">
                  <c:v>8.3700000000000028</c:v>
                </c:pt>
                <c:pt idx="4">
                  <c:v>8.7399999999999984</c:v>
                </c:pt>
                <c:pt idx="5">
                  <c:v>9.2399999999999984</c:v>
                </c:pt>
                <c:pt idx="6">
                  <c:v>8.5</c:v>
                </c:pt>
                <c:pt idx="7">
                  <c:v>9</c:v>
                </c:pt>
                <c:pt idx="8">
                  <c:v>9.5</c:v>
                </c:pt>
                <c:pt idx="9">
                  <c:v>8.42</c:v>
                </c:pt>
                <c:pt idx="10">
                  <c:v>8.620000000000001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B7CA-4820-9C32-D174FA42761C}"/>
            </c:ext>
          </c:extLst>
        </c:ser>
        <c:dLbls>
          <c:showVal val="1"/>
        </c:dLbls>
        <c:gapWidth val="182"/>
        <c:axId val="107666432"/>
        <c:axId val="107946752"/>
      </c:barChart>
      <c:catAx>
        <c:axId val="10766643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7946752"/>
        <c:crosses val="autoZero"/>
        <c:auto val="1"/>
        <c:lblAlgn val="ctr"/>
        <c:lblOffset val="100"/>
      </c:catAx>
      <c:valAx>
        <c:axId val="10794675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7666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0.25639874424687131"/>
          <c:y val="0"/>
          <c:w val="0.74360125575312885"/>
          <c:h val="0.94971870187149354"/>
        </c:manualLayout>
      </c:layout>
      <c:barChart>
        <c:barDir val="bar"/>
        <c:grouping val="stacked"/>
        <c:ser>
          <c:idx val="0"/>
          <c:order val="0"/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dPt>
            <c:idx val="0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FF7-4C30-9B9D-27A867348657}"/>
              </c:ext>
            </c:extLst>
          </c:dPt>
          <c:dPt>
            <c:idx val="1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FF7-4C30-9B9D-27A867348657}"/>
              </c:ext>
            </c:extLst>
          </c:dPt>
          <c:dPt>
            <c:idx val="2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FF7-4C30-9B9D-27A867348657}"/>
              </c:ext>
            </c:extLst>
          </c:dPt>
          <c:dPt>
            <c:idx val="3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FF7-4C30-9B9D-27A867348657}"/>
              </c:ext>
            </c:extLst>
          </c:dPt>
          <c:dPt>
            <c:idx val="4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FF7-4C30-9B9D-27A867348657}"/>
              </c:ext>
            </c:extLst>
          </c:dPt>
          <c:dPt>
            <c:idx val="5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FF7-4C30-9B9D-27A867348657}"/>
              </c:ext>
            </c:extLst>
          </c:dPt>
          <c:dPt>
            <c:idx val="6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FF7-4C30-9B9D-27A867348657}"/>
              </c:ext>
            </c:extLst>
          </c:dPt>
          <c:dPt>
            <c:idx val="7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EFF7-4C30-9B9D-27A867348657}"/>
              </c:ext>
            </c:extLst>
          </c:dPt>
          <c:dPt>
            <c:idx val="8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EFF7-4C30-9B9D-27A867348657}"/>
              </c:ext>
            </c:extLst>
          </c:dPt>
          <c:dPt>
            <c:idx val="9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EFF7-4C30-9B9D-27A867348657}"/>
              </c:ext>
            </c:extLst>
          </c:dPt>
          <c:dPt>
            <c:idx val="1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EFF7-4C30-9B9D-27A867348657}"/>
              </c:ext>
            </c:extLst>
          </c:dPt>
          <c:dPt>
            <c:idx val="11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EFF7-4C30-9B9D-27A867348657}"/>
              </c:ext>
            </c:extLst>
          </c:dPt>
          <c:dLbls>
            <c:dLbl>
              <c:idx val="0"/>
              <c:layout>
                <c:manualLayout>
                  <c:x val="0.31544231194986899"/>
                  <c:y val="-8.982698122531770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just">
                    <a:defRPr sz="2000" b="0" i="0" u="none" strike="noStrike" kern="1200" baseline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6.2646449527167414E-2"/>
                      <c:h val="5.808641688702975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FF7-4C30-9B9D-27A867348657}"/>
                </c:ext>
              </c:extLst>
            </c:dLbl>
            <c:dLbl>
              <c:idx val="1"/>
              <c:layout>
                <c:manualLayout>
                  <c:x val="0.32581152289631787"/>
                  <c:y val="1.9671613093869104E-3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2.9765092895754065E-2"/>
                      <c:h val="6.265744398962125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FF7-4C30-9B9D-27A867348657}"/>
                </c:ext>
              </c:extLst>
            </c:dLbl>
            <c:dLbl>
              <c:idx val="2"/>
              <c:layout>
                <c:manualLayout>
                  <c:x val="0.31435081606076903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FF7-4C30-9B9D-27A867348657}"/>
                </c:ext>
              </c:extLst>
            </c:dLbl>
            <c:dLbl>
              <c:idx val="3"/>
              <c:layout>
                <c:manualLayout>
                  <c:x val="0.29033790650057134"/>
                  <c:y val="-7.3341589975989508E-3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FF7-4C30-9B9D-27A867348657}"/>
                </c:ext>
              </c:extLst>
            </c:dLbl>
            <c:dLbl>
              <c:idx val="4"/>
              <c:layout>
                <c:manualLayout>
                  <c:x val="0.26086751749487436"/>
                  <c:y val="-4.0934087588797609E-3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FF7-4C30-9B9D-27A867348657}"/>
                </c:ext>
              </c:extLst>
            </c:dLbl>
            <c:dLbl>
              <c:idx val="5"/>
              <c:layout>
                <c:manualLayout>
                  <c:x val="0.2979783777242706"/>
                  <c:y val="2.4447279730009635E-3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FF7-4C30-9B9D-27A867348657}"/>
                </c:ext>
              </c:extLst>
            </c:dLbl>
            <c:dLbl>
              <c:idx val="6"/>
              <c:layout>
                <c:manualLayout>
                  <c:x val="0.32526577495176795"/>
                  <c:y val="-8.2449451458751501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just">
                    <a:defRPr sz="2000" b="0" i="0" u="none" strike="noStrike" kern="1200" baseline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5.8133071053460265E-2"/>
                      <c:h val="7.408501174609995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EFF7-4C30-9B9D-27A867348657}"/>
                </c:ext>
              </c:extLst>
            </c:dLbl>
            <c:dLbl>
              <c:idx val="7"/>
              <c:layout>
                <c:manualLayout>
                  <c:x val="0.30343585716976995"/>
                  <c:y val="-2.9223979968103597E-3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FF7-4C30-9B9D-27A867348657}"/>
                </c:ext>
              </c:extLst>
            </c:dLbl>
            <c:dLbl>
              <c:idx val="8"/>
              <c:layout>
                <c:manualLayout>
                  <c:x val="0.28924641061147149"/>
                  <c:y val="2.1262474494928079E-3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1.3245345586506292E-2"/>
                      <c:h val="6.265744398962125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EFF7-4C30-9B9D-27A867348657}"/>
                </c:ext>
              </c:extLst>
            </c:dLbl>
            <c:dLbl>
              <c:idx val="9"/>
              <c:layout>
                <c:manualLayout>
                  <c:x val="0.33072329736954659"/>
                  <c:y val="-4.411761000788615E-3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9588555897653088E-2"/>
                      <c:h val="6.265744398962125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EFF7-4C30-9B9D-27A867348657}"/>
                </c:ext>
              </c:extLst>
            </c:dLbl>
            <c:dLbl>
              <c:idx val="10"/>
              <c:layout>
                <c:manualLayout>
                  <c:x val="0.29252089827877126"/>
                  <c:y val="-2.4447796530986349E-3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FF7-4C30-9B9D-27A867348657}"/>
                </c:ext>
              </c:extLst>
            </c:dLbl>
            <c:dLbl>
              <c:idx val="11"/>
              <c:layout>
                <c:manualLayout>
                  <c:x val="0.32308278317356831"/>
                  <c:y val="2.6038657932045736E-3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FF7-4C30-9B9D-27A8673486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just">
                  <a:defRPr sz="2000" b="0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Foglio1!$B$94:$B$105</c:f>
              <c:strCache>
                <c:ptCount val="12"/>
                <c:pt idx="0">
                  <c:v>T_P CLO Media</c:v>
                </c:pt>
                <c:pt idx="1">
                  <c:v>P.N. MVT</c:v>
                </c:pt>
                <c:pt idx="2">
                  <c:v>Cons_MVT</c:v>
                </c:pt>
                <c:pt idx="3">
                  <c:v>Cons_Perugino</c:v>
                </c:pt>
                <c:pt idx="4">
                  <c:v>Distretto Assisano</c:v>
                </c:pt>
                <c:pt idx="5">
                  <c:v>Distretto Trasimeno</c:v>
                </c:pt>
                <c:pt idx="6">
                  <c:v>P.N. Gubbio-Gualdo</c:v>
                </c:pt>
                <c:pt idx="7">
                  <c:v>P.N. CdC</c:v>
                </c:pt>
                <c:pt idx="8">
                  <c:v>Cons_CdC</c:v>
                </c:pt>
                <c:pt idx="9">
                  <c:v>P.N. Foligno</c:v>
                </c:pt>
                <c:pt idx="10">
                  <c:v>Cons_Foligno </c:v>
                </c:pt>
                <c:pt idx="11">
                  <c:v>P.N. Spoleto</c:v>
                </c:pt>
              </c:strCache>
            </c:strRef>
          </c:cat>
          <c:val>
            <c:numRef>
              <c:f>Foglio1!$C$94:$C$105</c:f>
              <c:numCache>
                <c:formatCode>General</c:formatCode>
                <c:ptCount val="12"/>
                <c:pt idx="0">
                  <c:v>9.06</c:v>
                </c:pt>
                <c:pt idx="1">
                  <c:v>10</c:v>
                </c:pt>
                <c:pt idx="2">
                  <c:v>9.5</c:v>
                </c:pt>
                <c:pt idx="3">
                  <c:v>9</c:v>
                </c:pt>
                <c:pt idx="4">
                  <c:v>8</c:v>
                </c:pt>
                <c:pt idx="5">
                  <c:v>9.1</c:v>
                </c:pt>
                <c:pt idx="6">
                  <c:v>9.5400000000000009</c:v>
                </c:pt>
                <c:pt idx="7">
                  <c:v>9.2000000000000011</c:v>
                </c:pt>
                <c:pt idx="8">
                  <c:v>9</c:v>
                </c:pt>
                <c:pt idx="9">
                  <c:v>10</c:v>
                </c:pt>
                <c:pt idx="10">
                  <c:v>9</c:v>
                </c:pt>
                <c:pt idx="11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EFF7-4C30-9B9D-27A867348657}"/>
            </c:ext>
          </c:extLst>
        </c:ser>
        <c:dLbls>
          <c:showVal val="1"/>
        </c:dLbls>
        <c:gapWidth val="79"/>
        <c:overlap val="100"/>
        <c:axId val="108305024"/>
        <c:axId val="108315008"/>
      </c:barChart>
      <c:catAx>
        <c:axId val="10830502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8315008"/>
        <c:crosses val="autoZero"/>
        <c:auto val="1"/>
        <c:lblAlgn val="ctr"/>
        <c:lblOffset val="100"/>
      </c:catAx>
      <c:valAx>
        <c:axId val="108315008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108305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0.81683</cdr:x>
      <cdr:y>0</cdr:y>
    </cdr:from>
    <cdr:to>
      <cdr:x>0.81683</cdr:x>
      <cdr:y>0.96108</cdr:y>
    </cdr:to>
    <cdr:cxnSp macro="">
      <cdr:nvCxnSpPr>
        <cdr:cNvPr id="2" name="Connettore diritto 1">
          <a:extLst xmlns:a="http://schemas.openxmlformats.org/drawingml/2006/main">
            <a:ext uri="{FF2B5EF4-FFF2-40B4-BE49-F238E27FC236}">
              <a16:creationId xmlns:a16="http://schemas.microsoft.com/office/drawing/2014/main" xmlns="" id="{2979752D-3A4E-4C3D-BA35-024BA413CAAF}"/>
            </a:ext>
          </a:extLst>
        </cdr:cNvPr>
        <cdr:cNvCxnSpPr/>
      </cdr:nvCxnSpPr>
      <cdr:spPr>
        <a:xfrm xmlns:a="http://schemas.openxmlformats.org/drawingml/2006/main">
          <a:off x="9606372" y="0"/>
          <a:ext cx="0" cy="5208117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0.81786</cdr:x>
      <cdr:y>0</cdr:y>
    </cdr:from>
    <cdr:to>
      <cdr:x>0.81786</cdr:x>
      <cdr:y>0.98942</cdr:y>
    </cdr:to>
    <cdr:cxnSp macro="">
      <cdr:nvCxnSpPr>
        <cdr:cNvPr id="2" name="Connettore diritto 1">
          <a:extLst xmlns:a="http://schemas.openxmlformats.org/drawingml/2006/main">
            <a:ext uri="{FF2B5EF4-FFF2-40B4-BE49-F238E27FC236}">
              <a16:creationId xmlns:a16="http://schemas.microsoft.com/office/drawing/2014/main" xmlns="" id="{482A7986-667C-4544-8B64-BF63D942E847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9516110" y="-842430"/>
          <a:ext cx="0" cy="5497948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0.08643</cdr:x>
      <cdr:y>0.17276</cdr:y>
    </cdr:from>
    <cdr:to>
      <cdr:x>1</cdr:x>
      <cdr:y>0.17276</cdr:y>
    </cdr:to>
    <cdr:cxnSp macro="">
      <cdr:nvCxnSpPr>
        <cdr:cNvPr id="10" name="Connettore diritto 9">
          <a:extLst xmlns:a="http://schemas.openxmlformats.org/drawingml/2006/main">
            <a:ext uri="{FF2B5EF4-FFF2-40B4-BE49-F238E27FC236}">
              <a16:creationId xmlns:a16="http://schemas.microsoft.com/office/drawing/2014/main" xmlns="" id="{3CC1C3E7-64E0-48BE-8C2D-531BD855CAF3}"/>
            </a:ext>
          </a:extLst>
        </cdr:cNvPr>
        <cdr:cNvCxnSpPr/>
      </cdr:nvCxnSpPr>
      <cdr:spPr>
        <a:xfrm xmlns:a="http://schemas.openxmlformats.org/drawingml/2006/main">
          <a:off x="998194" y="859183"/>
          <a:ext cx="10551381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0.80698</cdr:x>
      <cdr:y>0</cdr:y>
    </cdr:from>
    <cdr:to>
      <cdr:x>0.80698</cdr:x>
      <cdr:y>1</cdr:y>
    </cdr:to>
    <cdr:cxnSp macro="">
      <cdr:nvCxnSpPr>
        <cdr:cNvPr id="2" name="Connettore diritto 1">
          <a:extLst xmlns:a="http://schemas.openxmlformats.org/drawingml/2006/main">
            <a:ext uri="{FF2B5EF4-FFF2-40B4-BE49-F238E27FC236}">
              <a16:creationId xmlns:a16="http://schemas.microsoft.com/office/drawing/2014/main" xmlns="" id="{3CC1C3E7-64E0-48BE-8C2D-531BD855CAF3}"/>
            </a:ext>
          </a:extLst>
        </cdr:cNvPr>
        <cdr:cNvCxnSpPr/>
      </cdr:nvCxnSpPr>
      <cdr:spPr>
        <a:xfrm xmlns:a="http://schemas.openxmlformats.org/drawingml/2006/main">
          <a:off x="8663047" y="0"/>
          <a:ext cx="1" cy="5399748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0.77344</cdr:x>
      <cdr:y>0</cdr:y>
    </cdr:from>
    <cdr:to>
      <cdr:x>0.77344</cdr:x>
      <cdr:y>1</cdr:y>
    </cdr:to>
    <cdr:cxnSp macro="">
      <cdr:nvCxnSpPr>
        <cdr:cNvPr id="2" name="Connettore diritto 1">
          <a:extLst xmlns:a="http://schemas.openxmlformats.org/drawingml/2006/main">
            <a:ext uri="{FF2B5EF4-FFF2-40B4-BE49-F238E27FC236}">
              <a16:creationId xmlns:a16="http://schemas.microsoft.com/office/drawing/2014/main" xmlns="" id="{EFD4FA0F-09B5-408E-BB1C-F17DEE28E64F}"/>
            </a:ext>
          </a:extLst>
        </cdr:cNvPr>
        <cdr:cNvCxnSpPr/>
      </cdr:nvCxnSpPr>
      <cdr:spPr>
        <a:xfrm xmlns:a="http://schemas.openxmlformats.org/drawingml/2006/main">
          <a:off x="4242924" y="0"/>
          <a:ext cx="0" cy="3027388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0.89124</cdr:x>
      <cdr:y>0</cdr:y>
    </cdr:from>
    <cdr:to>
      <cdr:x>0.89124</cdr:x>
      <cdr:y>1</cdr:y>
    </cdr:to>
    <cdr:cxnSp macro="">
      <cdr:nvCxnSpPr>
        <cdr:cNvPr id="2" name="Connettore diritto 1">
          <a:extLst xmlns:a="http://schemas.openxmlformats.org/drawingml/2006/main">
            <a:ext uri="{FF2B5EF4-FFF2-40B4-BE49-F238E27FC236}">
              <a16:creationId xmlns:a16="http://schemas.microsoft.com/office/drawing/2014/main" xmlns="" id="{558FF5B8-9FD2-44B7-B5AC-49E398A32A5D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9580162" y="-1052321"/>
          <a:ext cx="0" cy="4977645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0.51306</cdr:x>
      <cdr:y>0.60906</cdr:y>
    </cdr:from>
    <cdr:to>
      <cdr:x>0.61423</cdr:x>
      <cdr:y>0.70973</cdr:y>
    </cdr:to>
    <cdr:sp macro="" textlink="">
      <cdr:nvSpPr>
        <cdr:cNvPr id="4" name="Ovale 3">
          <a:extLst xmlns:a="http://schemas.openxmlformats.org/drawingml/2006/main">
            <a:ext uri="{FF2B5EF4-FFF2-40B4-BE49-F238E27FC236}">
              <a16:creationId xmlns:a16="http://schemas.microsoft.com/office/drawing/2014/main" xmlns="" id="{3C0401CB-5DFF-4730-AF74-9783011DCFD2}"/>
            </a:ext>
          </a:extLst>
        </cdr:cNvPr>
        <cdr:cNvSpPr/>
      </cdr:nvSpPr>
      <cdr:spPr>
        <a:xfrm xmlns:a="http://schemas.openxmlformats.org/drawingml/2006/main">
          <a:off x="4138803" y="2978853"/>
          <a:ext cx="816073" cy="492369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0.88382</cdr:x>
      <cdr:y>0.79089</cdr:y>
    </cdr:from>
    <cdr:to>
      <cdr:x>0.99251</cdr:x>
      <cdr:y>0.89734</cdr:y>
    </cdr:to>
    <cdr:sp macro="" textlink="">
      <cdr:nvSpPr>
        <cdr:cNvPr id="7" name="Ovale 6">
          <a:extLst xmlns:a="http://schemas.openxmlformats.org/drawingml/2006/main">
            <a:ext uri="{FF2B5EF4-FFF2-40B4-BE49-F238E27FC236}">
              <a16:creationId xmlns:a16="http://schemas.microsoft.com/office/drawing/2014/main" xmlns="" id="{D9219B9A-C91B-4AB0-90B5-9E89D884D998}"/>
            </a:ext>
          </a:extLst>
        </cdr:cNvPr>
        <cdr:cNvSpPr/>
      </cdr:nvSpPr>
      <cdr:spPr>
        <a:xfrm xmlns:a="http://schemas.openxmlformats.org/drawingml/2006/main">
          <a:off x="7129676" y="3868181"/>
          <a:ext cx="876786" cy="520636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0.83729</cdr:x>
      <cdr:y>0.96171</cdr:y>
    </cdr:from>
    <cdr:to>
      <cdr:x>1</cdr:x>
      <cdr:y>1</cdr:y>
    </cdr:to>
    <cdr:sp macro="" textlink="">
      <cdr:nvSpPr>
        <cdr:cNvPr id="2" name="CasellaDiTesto 1">
          <a:extLst xmlns:a="http://schemas.openxmlformats.org/drawingml/2006/main">
            <a:ext uri="{FF2B5EF4-FFF2-40B4-BE49-F238E27FC236}">
              <a16:creationId xmlns:a16="http://schemas.microsoft.com/office/drawing/2014/main" xmlns="" id="{2349F774-2B71-4B51-8131-957378911BD7}"/>
            </a:ext>
          </a:extLst>
        </cdr:cNvPr>
        <cdr:cNvSpPr txBox="1"/>
      </cdr:nvSpPr>
      <cdr:spPr>
        <a:xfrm xmlns:a="http://schemas.openxmlformats.org/drawingml/2006/main">
          <a:off x="6683237" y="4659847"/>
          <a:ext cx="1298713" cy="1855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 sz="1100" dirty="0"/>
        </a:p>
      </cdr:txBody>
    </cdr:sp>
  </cdr:relSizeAnchor>
  <cdr:relSizeAnchor xmlns:cdr="http://schemas.openxmlformats.org/drawingml/2006/chartDrawing">
    <cdr:from>
      <cdr:x>0.53302</cdr:x>
      <cdr:y>0.74478</cdr:y>
    </cdr:from>
    <cdr:to>
      <cdr:x>0.8574</cdr:x>
      <cdr:y>0.81316</cdr:y>
    </cdr:to>
    <cdr:sp macro="" textlink="">
      <cdr:nvSpPr>
        <cdr:cNvPr id="5" name="CasellaDiTesto 4">
          <a:extLst xmlns:a="http://schemas.openxmlformats.org/drawingml/2006/main">
            <a:ext uri="{FF2B5EF4-FFF2-40B4-BE49-F238E27FC236}">
              <a16:creationId xmlns:a16="http://schemas.microsoft.com/office/drawing/2014/main" xmlns="" id="{AFD1F6F9-D77D-4CB6-8AA9-38FB9AEFD2C9}"/>
            </a:ext>
          </a:extLst>
        </cdr:cNvPr>
        <cdr:cNvSpPr txBox="1"/>
      </cdr:nvSpPr>
      <cdr:spPr>
        <a:xfrm xmlns:a="http://schemas.openxmlformats.org/drawingml/2006/main">
          <a:off x="4299804" y="3642630"/>
          <a:ext cx="2616733" cy="3344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it-IT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Report precedente = </a:t>
          </a:r>
          <a:r>
            <a:rPr lang="it-IT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78,40% </a:t>
          </a:r>
        </a:p>
        <a:p xmlns:a="http://schemas.openxmlformats.org/drawingml/2006/main">
          <a:endParaRPr lang="it-IT" sz="11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0.47168</cdr:x>
      <cdr:y>0.50965</cdr:y>
    </cdr:from>
    <cdr:to>
      <cdr:x>0.5673</cdr:x>
      <cdr:y>0.60096</cdr:y>
    </cdr:to>
    <cdr:sp macro="" textlink="">
      <cdr:nvSpPr>
        <cdr:cNvPr id="2" name="Ovale 1">
          <a:extLst xmlns:a="http://schemas.openxmlformats.org/drawingml/2006/main">
            <a:ext uri="{FF2B5EF4-FFF2-40B4-BE49-F238E27FC236}">
              <a16:creationId xmlns:a16="http://schemas.microsoft.com/office/drawing/2014/main" xmlns="" id="{3C0401CB-5DFF-4730-AF74-9783011DCFD2}"/>
            </a:ext>
          </a:extLst>
        </cdr:cNvPr>
        <cdr:cNvSpPr/>
      </cdr:nvSpPr>
      <cdr:spPr>
        <a:xfrm xmlns:a="http://schemas.openxmlformats.org/drawingml/2006/main">
          <a:off x="4025480" y="2748299"/>
          <a:ext cx="816073" cy="492369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it-IT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9F49F-0E4E-4B4D-8E1D-AF161184E7F8}" type="datetimeFigureOut">
              <a:rPr lang="it-IT" smtClean="0"/>
              <a:pPr/>
              <a:t>29/04/2021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C2DFE-9180-4608-8957-463A878EBEB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59735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717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fld id="{8DAA07D1-FCE4-4D37-9C55-A6E4B9E70D0B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t>3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5609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E3D0-5993-4648-B892-FEADB2981C42}" type="datetimeFigureOut">
              <a:rPr lang="it-IT" smtClean="0"/>
              <a:pPr/>
              <a:t>29/04/2021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1BD1-C0C0-4A27-B1D3-D18AC5710B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20574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E3D0-5993-4648-B892-FEADB2981C42}" type="datetimeFigureOut">
              <a:rPr lang="it-IT" smtClean="0"/>
              <a:pPr/>
              <a:t>29/04/2021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1BD1-C0C0-4A27-B1D3-D18AC5710B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22332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E3D0-5993-4648-B892-FEADB2981C42}" type="datetimeFigureOut">
              <a:rPr lang="it-IT" smtClean="0"/>
              <a:pPr/>
              <a:t>29/04/2021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1BD1-C0C0-4A27-B1D3-D18AC5710B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35834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E3D0-5993-4648-B892-FEADB2981C42}" type="datetimeFigureOut">
              <a:rPr lang="it-IT" smtClean="0"/>
              <a:pPr/>
              <a:t>29/04/2021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1BD1-C0C0-4A27-B1D3-D18AC5710B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48366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E3D0-5993-4648-B892-FEADB2981C42}" type="datetimeFigureOut">
              <a:rPr lang="it-IT" smtClean="0"/>
              <a:pPr/>
              <a:t>29/04/2021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1BD1-C0C0-4A27-B1D3-D18AC5710B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97006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E3D0-5993-4648-B892-FEADB2981C42}" type="datetimeFigureOut">
              <a:rPr lang="it-IT" smtClean="0"/>
              <a:pPr/>
              <a:t>29/04/2021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1BD1-C0C0-4A27-B1D3-D18AC5710B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87154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E3D0-5993-4648-B892-FEADB2981C42}" type="datetimeFigureOut">
              <a:rPr lang="it-IT" smtClean="0"/>
              <a:pPr/>
              <a:t>29/04/2021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1BD1-C0C0-4A27-B1D3-D18AC5710B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1933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E3D0-5993-4648-B892-FEADB2981C42}" type="datetimeFigureOut">
              <a:rPr lang="it-IT" smtClean="0"/>
              <a:pPr/>
              <a:t>29/04/2021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1BD1-C0C0-4A27-B1D3-D18AC5710B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41068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E3D0-5993-4648-B892-FEADB2981C42}" type="datetimeFigureOut">
              <a:rPr lang="it-IT" smtClean="0"/>
              <a:pPr/>
              <a:t>29/04/2021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1BD1-C0C0-4A27-B1D3-D18AC5710B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43118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E3D0-5993-4648-B892-FEADB2981C42}" type="datetimeFigureOut">
              <a:rPr lang="it-IT" smtClean="0"/>
              <a:pPr/>
              <a:t>29/04/2021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1BD1-C0C0-4A27-B1D3-D18AC5710B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01728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E3D0-5993-4648-B892-FEADB2981C42}" type="datetimeFigureOut">
              <a:rPr lang="it-IT" smtClean="0"/>
              <a:pPr/>
              <a:t>29/04/2021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1BD1-C0C0-4A27-B1D3-D18AC5710B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95463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0E3D0-5993-4648-B892-FEADB2981C42}" type="datetimeFigureOut">
              <a:rPr lang="it-IT" smtClean="0"/>
              <a:pPr/>
              <a:t>29/04/2021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01BD1-C0C0-4A27-B1D3-D18AC5710B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6375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getto 4"/>
          <p:cNvGraphicFramePr>
            <a:graphicFrameLocks noChangeAspect="1"/>
          </p:cNvGraphicFramePr>
          <p:nvPr/>
        </p:nvGraphicFramePr>
        <p:xfrm>
          <a:off x="9869145" y="386825"/>
          <a:ext cx="1889253" cy="1504615"/>
        </p:xfrm>
        <a:graphic>
          <a:graphicData uri="http://schemas.openxmlformats.org/presentationml/2006/ole">
            <p:oleObj spid="_x0000_s1290" r:id="rId3" imgW="1714739" imgH="1457143" progId="">
              <p:embed/>
            </p:oleObj>
          </a:graphicData>
        </a:graphic>
      </p:graphicFrame>
      <p:graphicFrame>
        <p:nvGraphicFramePr>
          <p:cNvPr id="6" name="Oggetto 5"/>
          <p:cNvGraphicFramePr>
            <a:graphicFrameLocks noChangeAspect="1"/>
          </p:cNvGraphicFramePr>
          <p:nvPr/>
        </p:nvGraphicFramePr>
        <p:xfrm>
          <a:off x="489722" y="532726"/>
          <a:ext cx="1347703" cy="1370016"/>
        </p:xfrm>
        <a:graphic>
          <a:graphicData uri="http://schemas.openxmlformats.org/presentationml/2006/ole">
            <p:oleObj spid="_x0000_s1291" name="Immagine bitmap" r:id="rId4" imgW="2733930" imgH="2752711" progId="PBrush">
              <p:embed/>
            </p:oleObj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269273" y="213048"/>
            <a:ext cx="7617124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 </a:t>
            </a:r>
            <a:endParaRPr kumimoji="0" lang="it-IT" altLang="it-IT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  <a:cs typeface="+mn-cs"/>
              </a:rPr>
              <a:t>	</a:t>
            </a:r>
            <a:endParaRPr kumimoji="0" lang="it-IT" alt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Times New Roman" panose="02020603050405020304" pitchFamily="18" charset="0"/>
              </a:rPr>
              <a:t>UNIVERSITA’ DEGLI STUDI DI PERUGIA</a:t>
            </a:r>
            <a:endParaRPr kumimoji="0" lang="it-IT" alt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Times New Roman" panose="02020603050405020304" pitchFamily="18" charset="0"/>
              </a:rPr>
              <a:t>DIPARTIMENTO </a:t>
            </a:r>
            <a:r>
              <a:rPr kumimoji="0" lang="it-IT" alt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Times New Roman" panose="02020603050405020304" pitchFamily="18" charset="0"/>
              </a:rPr>
              <a:t>DI MEDICINA</a:t>
            </a:r>
            <a:r>
              <a:rPr kumimoji="0" lang="it-IT" altLang="it-IT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Times New Roman" panose="02020603050405020304" pitchFamily="18" charset="0"/>
              </a:rPr>
              <a:t> E CHIRURGIA</a:t>
            </a:r>
            <a:endParaRPr kumimoji="0" lang="it-IT" alt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Times New Roman" panose="02020603050405020304" pitchFamily="18" charset="0"/>
              </a:rPr>
              <a:t>AZIENDA OSPEDALIERA «SANTA MARIA DELLA MISERICORDIA» DI PERUGIA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708693" y="4724401"/>
            <a:ext cx="64229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Corso di Laurea in Ostetricia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Presidente Prof. Sandro Gerli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Responsabile delle Attività Didattiche e professionalizzanti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 Dott.ssa Simona Freddio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simona.freddio@unipg.it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684280" y="2407947"/>
            <a:ext cx="8787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FORMAZIONE DEL TUTOR CLINICO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Modulo professionalizzante specifico per ogni Corso di Laurea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007660" y="3621038"/>
            <a:ext cx="10140348" cy="584775"/>
          </a:xfrm>
          <a:prstGeom prst="rect">
            <a:avLst/>
          </a:prstGeom>
          <a:solidFill>
            <a:srgbClr val="E3A1E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it-IT" sz="3200" b="1" dirty="0">
                <a:solidFill>
                  <a:srgbClr val="FF0066"/>
                </a:solidFill>
                <a:latin typeface="Comic Sans MS" pitchFamily="66" charset="0"/>
              </a:rPr>
              <a:t>Report di Tirocinio </a:t>
            </a:r>
          </a:p>
        </p:txBody>
      </p:sp>
    </p:spTree>
    <p:extLst>
      <p:ext uri="{BB962C8B-B14F-4D97-AF65-F5344CB8AC3E}">
        <p14:creationId xmlns:p14="http://schemas.microsoft.com/office/powerpoint/2010/main" xmlns="" val="219655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7" name="Group 27"/>
          <p:cNvGraphicFramePr>
            <a:graphicFrameLocks noGrp="1"/>
          </p:cNvGraphicFramePr>
          <p:nvPr/>
        </p:nvGraphicFramePr>
        <p:xfrm>
          <a:off x="1524000" y="333376"/>
          <a:ext cx="9145588" cy="1223963"/>
        </p:xfrm>
        <a:graphic>
          <a:graphicData uri="http://schemas.openxmlformats.org/drawingml/2006/table">
            <a:tbl>
              <a:tblPr/>
              <a:tblGrid>
                <a:gridCol w="60769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6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764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223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Ritieni che le conoscenze formative teoriche e/o le competenze professionali acquisite in precedenza ti siano state idonee nelle attivit</a:t>
                      </a:r>
                      <a:r>
                        <a:rPr kumimoji="0" 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itchFamily="34" charset="0"/>
                          <a:cs typeface="Times New Roman" pitchFamily="18" charset="0"/>
                        </a:rPr>
                        <a:t>à</a:t>
                      </a:r>
                      <a:r>
                        <a:rPr kumimoji="0" 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a te affidate?</a:t>
                      </a: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Si</a:t>
                      </a: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  <a:sym typeface="Wingdings 2" pitchFamily="18" charset="2"/>
                        </a:rPr>
                        <a:t>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No</a:t>
                      </a: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  <a:sym typeface="Wingdings 2" pitchFamily="18" charset="2"/>
                        </a:rPr>
                        <a:t>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   Solo in parte </a:t>
                      </a: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  <a:sym typeface="Wingdings 2" pitchFamily="18" charset="2"/>
                        </a:rPr>
                        <a:t>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0761" name="Group 41"/>
          <p:cNvGraphicFramePr>
            <a:graphicFrameLocks noGrp="1"/>
          </p:cNvGraphicFramePr>
          <p:nvPr/>
        </p:nvGraphicFramePr>
        <p:xfrm>
          <a:off x="1524000" y="1989138"/>
          <a:ext cx="9144000" cy="1511300"/>
        </p:xfrm>
        <a:graphic>
          <a:graphicData uri="http://schemas.openxmlformats.org/drawingml/2006/table">
            <a:tbl>
              <a:tblPr/>
              <a:tblGrid>
                <a:gridCol w="70453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986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5113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Che giudizio globale daresti a questa tua esperienza di tirocinio?  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                     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e-I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</a:t>
                      </a:r>
                      <a:r>
                        <a:rPr kumimoji="0" lang="he-I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____</a:t>
                      </a:r>
                      <a:r>
                        <a:rPr kumimoji="0" lang="he-I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cs typeface="Times New Roman" pitchFamily="18" charset="0"/>
                        </a:rPr>
                        <a:t>                           1      2       3       4       5       6        7       8       9       10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0775" name="Group 55"/>
          <p:cNvGraphicFramePr>
            <a:graphicFrameLocks noGrp="1"/>
          </p:cNvGraphicFramePr>
          <p:nvPr/>
        </p:nvGraphicFramePr>
        <p:xfrm>
          <a:off x="1524000" y="4149725"/>
          <a:ext cx="9144000" cy="1511300"/>
        </p:xfrm>
        <a:graphic>
          <a:graphicData uri="http://schemas.openxmlformats.org/drawingml/2006/table">
            <a:tbl>
              <a:tblPr/>
              <a:tblGrid>
                <a:gridCol w="70453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986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5113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Che giudizio globale daresti al tutor professionale assegnato?  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                     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e-I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</a:t>
                      </a:r>
                      <a:r>
                        <a:rPr kumimoji="0" lang="he-I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____</a:t>
                      </a:r>
                      <a:r>
                        <a:rPr kumimoji="0" lang="he-I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                         1      2       3       4       5       6        7       8       9       10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5390" name="Rectangle 56"/>
          <p:cNvSpPr>
            <a:spLocks noChangeArrowheads="1"/>
          </p:cNvSpPr>
          <p:nvPr/>
        </p:nvSpPr>
        <p:spPr bwMode="auto">
          <a:xfrm>
            <a:off x="2566988" y="6083301"/>
            <a:ext cx="8013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1209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1209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120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1209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1209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1209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1209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1209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1209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000" b="1">
                <a:solidFill>
                  <a:prstClr val="white"/>
                </a:solidFill>
              </a:rPr>
              <a:t>Data………………………………    	Firma …………………………………………………</a:t>
            </a:r>
            <a:endParaRPr lang="it-IT" altLang="it-IT" sz="2000">
              <a:solidFill>
                <a:prstClr val="white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it-IT" altLang="it-IT" sz="20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574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000499" y="6373182"/>
            <a:ext cx="5038725" cy="365125"/>
          </a:xfrm>
        </p:spPr>
        <p:txBody>
          <a:bodyPr/>
          <a:lstStyle/>
          <a:p>
            <a:r>
              <a:rPr lang="it-IT" sz="1400" dirty="0">
                <a:solidFill>
                  <a:schemeClr val="tx1"/>
                </a:solidFill>
              </a:rPr>
              <a:t> </a:t>
            </a:r>
            <a:r>
              <a:rPr lang="it-IT" sz="1400" dirty="0" smtClean="0">
                <a:solidFill>
                  <a:schemeClr val="tx1"/>
                </a:solidFill>
              </a:rPr>
              <a:t>27 aprile 2021, Consiglio di Corso di Laurea in Ostetricia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53219" y="225083"/>
            <a:ext cx="11760590" cy="523220"/>
          </a:xfrm>
          <a:prstGeom prst="rect">
            <a:avLst/>
          </a:prstGeom>
          <a:solidFill>
            <a:srgbClr val="FFCCFF"/>
          </a:solidFill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it-IT" sz="2800" b="1" dirty="0">
                <a:solidFill>
                  <a:srgbClr val="FF0066"/>
                </a:solidFill>
                <a:latin typeface="Comic Sans MS" pitchFamily="66" charset="0"/>
              </a:rPr>
              <a:t>Tutor d'Azienda  </a:t>
            </a:r>
          </a:p>
        </p:txBody>
      </p:sp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xmlns="" id="{17D67ABF-5E4F-4E42-BF98-72CB96C075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23349141"/>
              </p:ext>
            </p:extLst>
          </p:nvPr>
        </p:nvGraphicFramePr>
        <p:xfrm>
          <a:off x="253219" y="954156"/>
          <a:ext cx="11760591" cy="5419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57861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895725" y="6356350"/>
            <a:ext cx="4667250" cy="365125"/>
          </a:xfrm>
        </p:spPr>
        <p:txBody>
          <a:bodyPr vert="horz" lIns="91440" tIns="45720" rIns="91440" bIns="45720" rtlCol="0" anchor="ctr"/>
          <a:lstStyle/>
          <a:p>
            <a:r>
              <a:rPr lang="it-IT" sz="1400" dirty="0">
                <a:solidFill>
                  <a:schemeClr val="tx1"/>
                </a:solidFill>
              </a:rPr>
              <a:t> 27 aprile 2021, Consiglio di Corso di Laurea in Ostetricia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280160" y="267286"/>
            <a:ext cx="10494497" cy="523220"/>
          </a:xfrm>
          <a:prstGeom prst="rect">
            <a:avLst/>
          </a:prstGeom>
          <a:solidFill>
            <a:srgbClr val="FFCCFF"/>
          </a:solidFill>
          <a:ln>
            <a:solidFill>
              <a:srgbClr val="FF6699"/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it-IT" dirty="0">
                <a:solidFill>
                  <a:srgbClr val="FF0066"/>
                </a:solidFill>
              </a:rPr>
              <a:t>Tutor Supervisori</a:t>
            </a:r>
          </a:p>
        </p:txBody>
      </p:sp>
      <p:sp>
        <p:nvSpPr>
          <p:cNvPr id="2" name="Rettangolo 1"/>
          <p:cNvSpPr/>
          <p:nvPr/>
        </p:nvSpPr>
        <p:spPr>
          <a:xfrm rot="16200000">
            <a:off x="-2415610" y="3121098"/>
            <a:ext cx="6109365" cy="584775"/>
          </a:xfrm>
          <a:prstGeom prst="rect">
            <a:avLst/>
          </a:prstGeom>
          <a:solidFill>
            <a:schemeClr val="bg1"/>
          </a:solidFill>
          <a:ln>
            <a:solidFill>
              <a:srgbClr val="FF3399"/>
            </a:solidFill>
          </a:ln>
        </p:spPr>
        <p:txBody>
          <a:bodyPr wrap="none">
            <a:spAutoFit/>
          </a:bodyPr>
          <a:lstStyle/>
          <a:p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Azienda Ospedaliera di Perugia</a:t>
            </a:r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88674016"/>
              </p:ext>
            </p:extLst>
          </p:nvPr>
        </p:nvGraphicFramePr>
        <p:xfrm>
          <a:off x="2662458" y="552321"/>
          <a:ext cx="7381875" cy="5086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xmlns="" id="{9BFE1F04-ABF1-467E-9A6A-31FDC3E7C7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21002604"/>
              </p:ext>
            </p:extLst>
          </p:nvPr>
        </p:nvGraphicFramePr>
        <p:xfrm>
          <a:off x="1280160" y="1075541"/>
          <a:ext cx="10494498" cy="5230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xmlns="" id="{59DDC80B-67D6-4EAC-B0FF-242ED3408D5D}"/>
              </a:ext>
            </a:extLst>
          </p:cNvPr>
          <p:cNvCxnSpPr>
            <a:cxnSpLocks/>
          </p:cNvCxnSpPr>
          <p:nvPr/>
        </p:nvCxnSpPr>
        <p:spPr>
          <a:xfrm>
            <a:off x="8098851" y="1075541"/>
            <a:ext cx="0" cy="48746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4176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038600" y="6444251"/>
            <a:ext cx="4743450" cy="365125"/>
          </a:xfrm>
        </p:spPr>
        <p:txBody>
          <a:bodyPr vert="horz" lIns="91440" tIns="45720" rIns="91440" bIns="45720" rtlCol="0" anchor="ctr"/>
          <a:lstStyle/>
          <a:p>
            <a:r>
              <a:rPr lang="it-IT" sz="1400" dirty="0">
                <a:solidFill>
                  <a:schemeClr val="tx1"/>
                </a:solidFill>
              </a:rPr>
              <a:t>  27 aprile 2021, Consiglio di Corso di Laurea in Ostetricia</a:t>
            </a:r>
          </a:p>
          <a:p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561093" y="275471"/>
            <a:ext cx="9161253" cy="523220"/>
          </a:xfrm>
          <a:prstGeom prst="rect">
            <a:avLst/>
          </a:prstGeom>
          <a:solidFill>
            <a:srgbClr val="FFCCFF"/>
          </a:solidFill>
          <a:ln>
            <a:solidFill>
              <a:srgbClr val="FF6699"/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it-IT" dirty="0">
                <a:solidFill>
                  <a:srgbClr val="FF0066"/>
                </a:solidFill>
              </a:rPr>
              <a:t>Tutor Supervisori</a:t>
            </a:r>
          </a:p>
        </p:txBody>
      </p:sp>
      <p:sp>
        <p:nvSpPr>
          <p:cNvPr id="4" name="Rettangolo 3"/>
          <p:cNvSpPr/>
          <p:nvPr/>
        </p:nvSpPr>
        <p:spPr>
          <a:xfrm rot="16200000">
            <a:off x="-2147535" y="3217978"/>
            <a:ext cx="549701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it-IT" sz="3600" dirty="0">
                <a:latin typeface="Comic Sans MS" pitchFamily="66" charset="0"/>
              </a:rPr>
              <a:t>Azienda USL UMBRIA 1 </a:t>
            </a:r>
          </a:p>
        </p:txBody>
      </p:sp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88782289"/>
              </p:ext>
            </p:extLst>
          </p:nvPr>
        </p:nvGraphicFramePr>
        <p:xfrm>
          <a:off x="2043111" y="994613"/>
          <a:ext cx="8348664" cy="5093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xmlns="" id="{5F01C509-AED1-4A79-BFB8-86C7FB8E83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44001454"/>
              </p:ext>
            </p:extLst>
          </p:nvPr>
        </p:nvGraphicFramePr>
        <p:xfrm>
          <a:off x="1515373" y="994613"/>
          <a:ext cx="9161253" cy="5093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xmlns="" id="{3CC1C3E7-64E0-48BE-8C2D-531BD855CAF3}"/>
              </a:ext>
            </a:extLst>
          </p:cNvPr>
          <p:cNvCxnSpPr>
            <a:cxnSpLocks/>
          </p:cNvCxnSpPr>
          <p:nvPr/>
        </p:nvCxnSpPr>
        <p:spPr>
          <a:xfrm>
            <a:off x="8430611" y="994613"/>
            <a:ext cx="0" cy="48786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7369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913798" y="6350489"/>
            <a:ext cx="5010150" cy="365125"/>
          </a:xfrm>
        </p:spPr>
        <p:txBody>
          <a:bodyPr vert="horz" lIns="91440" tIns="45720" rIns="91440" bIns="45720" rtlCol="0" anchor="ctr"/>
          <a:lstStyle/>
          <a:p>
            <a:r>
              <a:rPr lang="it-IT" sz="1400" dirty="0">
                <a:solidFill>
                  <a:schemeClr val="tx1"/>
                </a:solidFill>
              </a:rPr>
              <a:t>  27 aprile 2021, Consiglio di Corso di Laurea in Ostetricia</a:t>
            </a:r>
          </a:p>
          <a:p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515373" y="290711"/>
            <a:ext cx="9161253" cy="523220"/>
          </a:xfrm>
          <a:prstGeom prst="rect">
            <a:avLst/>
          </a:prstGeom>
          <a:solidFill>
            <a:srgbClr val="FFCCFF"/>
          </a:solidFill>
          <a:ln>
            <a:solidFill>
              <a:srgbClr val="FF6699"/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it-IT" dirty="0">
                <a:solidFill>
                  <a:srgbClr val="FF0066"/>
                </a:solidFill>
                <a:latin typeface="Comic Sans MS" pitchFamily="66" charset="0"/>
              </a:rPr>
              <a:t>Tutor Supervisori</a:t>
            </a:r>
          </a:p>
        </p:txBody>
      </p:sp>
      <p:sp>
        <p:nvSpPr>
          <p:cNvPr id="4" name="Rettangolo 3"/>
          <p:cNvSpPr/>
          <p:nvPr/>
        </p:nvSpPr>
        <p:spPr>
          <a:xfrm rot="16200000">
            <a:off x="-2115475" y="3217978"/>
            <a:ext cx="5432898" cy="646331"/>
          </a:xfrm>
          <a:prstGeom prst="rect">
            <a:avLst/>
          </a:prstGeom>
          <a:solidFill>
            <a:schemeClr val="bg1"/>
          </a:solidFill>
          <a:ln>
            <a:solidFill>
              <a:srgbClr val="FF3399"/>
            </a:solidFill>
          </a:ln>
        </p:spPr>
        <p:txBody>
          <a:bodyPr wrap="none">
            <a:spAutoFit/>
          </a:bodyPr>
          <a:lstStyle/>
          <a:p>
            <a:r>
              <a:rPr lang="it-IT" sz="3600" dirty="0">
                <a:latin typeface="Comic Sans MS" pitchFamily="66" charset="0"/>
              </a:rPr>
              <a:t>Azienda USL UMBRIA 2</a:t>
            </a:r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15777463"/>
              </p:ext>
            </p:extLst>
          </p:nvPr>
        </p:nvGraphicFramePr>
        <p:xfrm>
          <a:off x="2676525" y="1052321"/>
          <a:ext cx="6896100" cy="4602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xmlns="" id="{E3035B7A-CE3D-433D-94BA-F9AA4C1275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06474095"/>
              </p:ext>
            </p:extLst>
          </p:nvPr>
        </p:nvGraphicFramePr>
        <p:xfrm>
          <a:off x="1517601" y="1203383"/>
          <a:ext cx="9161253" cy="482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xmlns="" id="{3CC1C3E7-64E0-48BE-8C2D-531BD855CAF3}"/>
              </a:ext>
            </a:extLst>
          </p:cNvPr>
          <p:cNvCxnSpPr>
            <a:cxnSpLocks/>
          </p:cNvCxnSpPr>
          <p:nvPr/>
        </p:nvCxnSpPr>
        <p:spPr>
          <a:xfrm>
            <a:off x="9689567" y="1052321"/>
            <a:ext cx="0" cy="44896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2785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022968" y="6348813"/>
            <a:ext cx="4791075" cy="602972"/>
          </a:xfrm>
        </p:spPr>
        <p:txBody>
          <a:bodyPr/>
          <a:lstStyle/>
          <a:p>
            <a:pPr lvl="0">
              <a:defRPr/>
            </a:pPr>
            <a:r>
              <a:rPr lang="it-IT" sz="1400" dirty="0">
                <a:solidFill>
                  <a:prstClr val="black"/>
                </a:solidFill>
              </a:rPr>
              <a:t> 27 aprile 2021, Consiglio di Corso di Laurea in Ostetricia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57809" y="136525"/>
            <a:ext cx="11635408" cy="523220"/>
          </a:xfrm>
          <a:prstGeom prst="rect">
            <a:avLst/>
          </a:prstGeom>
          <a:solidFill>
            <a:srgbClr val="FFCCFF"/>
          </a:solidFill>
          <a:ln>
            <a:solidFill>
              <a:srgbClr val="FF6699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omic Sans MS" pitchFamily="66" charset="0"/>
              </a:rPr>
              <a:t> Tutor Professionale</a:t>
            </a:r>
          </a:p>
        </p:txBody>
      </p:sp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xmlns="" id="{D6BE3EAD-8065-48AB-AB68-EA5DBB8247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17651390"/>
              </p:ext>
            </p:extLst>
          </p:nvPr>
        </p:nvGraphicFramePr>
        <p:xfrm>
          <a:off x="1139483" y="858129"/>
          <a:ext cx="10621107" cy="5655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xmlns="" id="{3CC1C3E7-64E0-48BE-8C2D-531BD855CAF3}"/>
              </a:ext>
            </a:extLst>
          </p:cNvPr>
          <p:cNvCxnSpPr>
            <a:cxnSpLocks/>
          </p:cNvCxnSpPr>
          <p:nvPr/>
        </p:nvCxnSpPr>
        <p:spPr>
          <a:xfrm>
            <a:off x="9292002" y="659745"/>
            <a:ext cx="0" cy="55952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6465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A0957A17-AB28-4F04-8172-C5BC31004C94}"/>
              </a:ext>
            </a:extLst>
          </p:cNvPr>
          <p:cNvSpPr txBox="1"/>
          <p:nvPr/>
        </p:nvSpPr>
        <p:spPr>
          <a:xfrm>
            <a:off x="357809" y="136525"/>
            <a:ext cx="11635408" cy="523220"/>
          </a:xfrm>
          <a:prstGeom prst="rect">
            <a:avLst/>
          </a:prstGeom>
          <a:solidFill>
            <a:srgbClr val="FFCCFF"/>
          </a:solidFill>
          <a:ln>
            <a:solidFill>
              <a:srgbClr val="FF6699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omic Sans MS" pitchFamily="66" charset="0"/>
              </a:rPr>
              <a:t> Tutor Professionale</a:t>
            </a:r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xmlns="" id="{72AE3487-2404-4C64-86F1-4354F7A6E9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31411684"/>
              </p:ext>
            </p:extLst>
          </p:nvPr>
        </p:nvGraphicFramePr>
        <p:xfrm>
          <a:off x="357809" y="842430"/>
          <a:ext cx="11635408" cy="5556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Segnaposto piè di pagina 2">
            <a:extLst>
              <a:ext uri="{FF2B5EF4-FFF2-40B4-BE49-F238E27FC236}">
                <a16:creationId xmlns:a16="http://schemas.microsoft.com/office/drawing/2014/main" xmlns="" id="{46CB98CD-EFF1-4B01-87D1-EA7B140D2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255028"/>
            <a:ext cx="4791075" cy="602972"/>
          </a:xfrm>
        </p:spPr>
        <p:txBody>
          <a:bodyPr/>
          <a:lstStyle/>
          <a:p>
            <a:pPr lvl="0">
              <a:defRPr/>
            </a:pPr>
            <a:r>
              <a:rPr lang="it-IT" sz="1400" dirty="0">
                <a:solidFill>
                  <a:prstClr val="black"/>
                </a:solidFill>
              </a:rPr>
              <a:t> 27 aprile 2021, Consiglio di Corso di Laurea in Ostetricia</a:t>
            </a:r>
          </a:p>
        </p:txBody>
      </p:sp>
    </p:spTree>
    <p:extLst>
      <p:ext uri="{BB962C8B-B14F-4D97-AF65-F5344CB8AC3E}">
        <p14:creationId xmlns:p14="http://schemas.microsoft.com/office/powerpoint/2010/main" xmlns="" val="356526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648723" y="982990"/>
            <a:ext cx="9161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Disponibilità a seguirti nella pratica assistenziale svolta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37625" y="362150"/>
            <a:ext cx="11366695" cy="523220"/>
          </a:xfrm>
          <a:prstGeom prst="rect">
            <a:avLst/>
          </a:prstGeom>
          <a:solidFill>
            <a:srgbClr val="FFCCFF"/>
          </a:solidFill>
          <a:ln>
            <a:solidFill>
              <a:srgbClr val="FF6699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omic Sans MS" pitchFamily="66" charset="0"/>
              </a:rPr>
              <a:t> Tutor Professionale</a:t>
            </a:r>
          </a:p>
        </p:txBody>
      </p:sp>
      <p:sp>
        <p:nvSpPr>
          <p:cNvPr id="7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791075" cy="365125"/>
          </a:xfrm>
        </p:spPr>
        <p:txBody>
          <a:bodyPr/>
          <a:lstStyle/>
          <a:p>
            <a:pPr lvl="0">
              <a:defRPr/>
            </a:pPr>
            <a:r>
              <a:rPr lang="it-IT" sz="1400" dirty="0">
                <a:solidFill>
                  <a:prstClr val="black"/>
                </a:solidFill>
              </a:rPr>
              <a:t> 27 aprile 2021, Consiglio di Corso di Laurea in Ostetricia</a:t>
            </a:r>
          </a:p>
        </p:txBody>
      </p:sp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xmlns="" id="{9F35191B-07B5-49FE-873F-4DE91B0300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8909235"/>
              </p:ext>
            </p:extLst>
          </p:nvPr>
        </p:nvGraphicFramePr>
        <p:xfrm>
          <a:off x="1125415" y="1480720"/>
          <a:ext cx="10578905" cy="5015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xmlns="" id="{3CC1C3E7-64E0-48BE-8C2D-531BD855CAF3}"/>
              </a:ext>
            </a:extLst>
          </p:cNvPr>
          <p:cNvCxnSpPr>
            <a:cxnSpLocks/>
          </p:cNvCxnSpPr>
          <p:nvPr/>
        </p:nvCxnSpPr>
        <p:spPr>
          <a:xfrm>
            <a:off x="2347863" y="1931294"/>
            <a:ext cx="93564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5482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7DEA5E53-3D7F-4760-92FF-E87EE68A914A}"/>
              </a:ext>
            </a:extLst>
          </p:cNvPr>
          <p:cNvSpPr txBox="1"/>
          <p:nvPr/>
        </p:nvSpPr>
        <p:spPr>
          <a:xfrm>
            <a:off x="337625" y="362150"/>
            <a:ext cx="11366695" cy="523220"/>
          </a:xfrm>
          <a:prstGeom prst="rect">
            <a:avLst/>
          </a:prstGeom>
          <a:solidFill>
            <a:srgbClr val="FFCCFF"/>
          </a:solidFill>
          <a:ln>
            <a:solidFill>
              <a:srgbClr val="FF6699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omic Sans MS" pitchFamily="66" charset="0"/>
              </a:rPr>
              <a:t> Tutor Professionale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61A74B44-9BBB-4D17-8B81-66391597AA03}"/>
              </a:ext>
            </a:extLst>
          </p:cNvPr>
          <p:cNvSpPr txBox="1"/>
          <p:nvPr/>
        </p:nvSpPr>
        <p:spPr>
          <a:xfrm>
            <a:off x="1648723" y="982990"/>
            <a:ext cx="9161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Disponibilità a seguirti nella pratica assistenziale svolta</a:t>
            </a:r>
          </a:p>
        </p:txBody>
      </p:sp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xmlns="" id="{79CF0C56-8034-4B73-A879-C1BD019939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9782173"/>
              </p:ext>
            </p:extLst>
          </p:nvPr>
        </p:nvGraphicFramePr>
        <p:xfrm>
          <a:off x="154745" y="1522600"/>
          <a:ext cx="11549575" cy="4973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09355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007339" y="6492875"/>
            <a:ext cx="4572000" cy="365125"/>
          </a:xfrm>
        </p:spPr>
        <p:txBody>
          <a:bodyPr vert="horz" lIns="91440" tIns="45720" rIns="91440" bIns="45720" rtlCol="0" anchor="ctr"/>
          <a:lstStyle/>
          <a:p>
            <a:pPr lvl="0"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it-IT" sz="1400" dirty="0">
                <a:solidFill>
                  <a:prstClr val="black"/>
                </a:solidFill>
              </a:rPr>
              <a:t> 27 aprile 2021, Consiglio di Corso di Laurea in Ostetricia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941204" y="301850"/>
            <a:ext cx="6363538" cy="461665"/>
          </a:xfrm>
          <a:prstGeom prst="rect">
            <a:avLst/>
          </a:prstGeom>
          <a:solidFill>
            <a:srgbClr val="FFCCFF"/>
          </a:solidFill>
          <a:ln>
            <a:solidFill>
              <a:srgbClr val="FF6699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omic Sans MS" pitchFamily="66" charset="0"/>
              </a:rPr>
              <a:t>Giudizio globale all’esperienza di tirocinio</a:t>
            </a:r>
          </a:p>
        </p:txBody>
      </p:sp>
      <p:sp>
        <p:nvSpPr>
          <p:cNvPr id="6" name="Rettangolo 5"/>
          <p:cNvSpPr/>
          <p:nvPr/>
        </p:nvSpPr>
        <p:spPr>
          <a:xfrm rot="16200000">
            <a:off x="-2453710" y="3220181"/>
            <a:ext cx="6109365" cy="584775"/>
          </a:xfrm>
          <a:prstGeom prst="rect">
            <a:avLst/>
          </a:prstGeom>
          <a:solidFill>
            <a:schemeClr val="bg1"/>
          </a:solidFill>
          <a:ln>
            <a:solidFill>
              <a:srgbClr val="FF3399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Azienda Ospedaliera di Perugia</a:t>
            </a: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xmlns="" id="{BD80A1CA-2DA9-4691-8C58-8CA9FE222F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55927404"/>
              </p:ext>
            </p:extLst>
          </p:nvPr>
        </p:nvGraphicFramePr>
        <p:xfrm>
          <a:off x="1209823" y="956602"/>
          <a:ext cx="10735148" cy="5399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59952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171934" y="186726"/>
            <a:ext cx="97909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</a:rPr>
              <a:t>REPORT DI TIROCINIO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2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</a:rPr>
              <a:t>ERIODO </a:t>
            </a:r>
            <a:r>
              <a:rPr lang="it-IT" sz="32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APRILE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</a:rPr>
              <a:t> 2019 – </a:t>
            </a:r>
            <a:r>
              <a:rPr lang="it-IT" sz="32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MARZO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</a:rPr>
              <a:t> 2020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572937" y="1466850"/>
            <a:ext cx="111442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Strumento di Valutazione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2400" dirty="0">
                <a:solidFill>
                  <a:prstClr val="black"/>
                </a:solidFill>
                <a:latin typeface="Comic Sans MS" pitchFamily="66" charset="0"/>
              </a:rPr>
              <a:t>Scheda di valutazione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a risposta multipla chiusa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Modalità di Raccolta Dati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Auto-compilazione di </a:t>
            </a:r>
            <a:r>
              <a:rPr lang="it-IT" sz="2400" dirty="0">
                <a:solidFill>
                  <a:prstClr val="black"/>
                </a:solidFill>
                <a:latin typeface="Comic Sans MS" pitchFamily="66" charset="0"/>
              </a:rPr>
              <a:t>scheda idonea strutturata e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consegnata insieme alla relazione di tirocinio, entro 10 gg dalla fine dell’esperienza di tirocinio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Schede analizzate: </a:t>
            </a:r>
            <a:r>
              <a:rPr kumimoji="0" lang="it-IT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</a:rPr>
              <a:t>N° 180</a:t>
            </a:r>
          </a:p>
        </p:txBody>
      </p:sp>
      <p:sp>
        <p:nvSpPr>
          <p:cNvPr id="52226" name="AutoShape 2" descr="Ostetrica Illustrazioni, Vettoriali E Clipart Stock – (714 Illustrazioni  Stock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52228" name="Picture 4" descr="Ostetrica Illustrazioni, Vettoriali E Clipart Stock – (714 Illustrazioni  Stock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34600" y="4770120"/>
            <a:ext cx="1798320" cy="1798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5375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 rot="16200000">
            <a:off x="-2496455" y="3202670"/>
            <a:ext cx="592772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3600" dirty="0">
                <a:latin typeface="Comic Sans MS" pitchFamily="66" charset="0"/>
              </a:rPr>
              <a:t>Azienda USL UMBRIA 1 </a:t>
            </a:r>
          </a:p>
        </p:txBody>
      </p:sp>
      <p:graphicFrame>
        <p:nvGraphicFramePr>
          <p:cNvPr id="5" name="Grafico 4"/>
          <p:cNvGraphicFramePr>
            <a:graphicFrameLocks/>
          </p:cNvGraphicFramePr>
          <p:nvPr/>
        </p:nvGraphicFramePr>
        <p:xfrm>
          <a:off x="790575" y="723901"/>
          <a:ext cx="5648324" cy="408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48444537"/>
              </p:ext>
            </p:extLst>
          </p:nvPr>
        </p:nvGraphicFramePr>
        <p:xfrm>
          <a:off x="6438899" y="2517774"/>
          <a:ext cx="5753101" cy="3971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ttangolo 8"/>
          <p:cNvSpPr/>
          <p:nvPr/>
        </p:nvSpPr>
        <p:spPr>
          <a:xfrm>
            <a:off x="2941204" y="130400"/>
            <a:ext cx="6363538" cy="954107"/>
          </a:xfrm>
          <a:prstGeom prst="rect">
            <a:avLst/>
          </a:prstGeom>
          <a:solidFill>
            <a:srgbClr val="FFCCFF"/>
          </a:solidFill>
          <a:ln>
            <a:solidFill>
              <a:srgbClr val="FF66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66"/>
                </a:solidFill>
                <a:latin typeface="Comic Sans MS" pitchFamily="66" charset="0"/>
              </a:rPr>
              <a:t>Giudizio globale all’esperienza di tirocinio</a:t>
            </a:r>
            <a:endParaRPr lang="it-IT" sz="2800" b="1" dirty="0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10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987556" y="6307136"/>
            <a:ext cx="4743450" cy="365125"/>
          </a:xfrm>
        </p:spPr>
        <p:txBody>
          <a:bodyPr vert="horz" lIns="91440" tIns="45720" rIns="91440" bIns="45720" rtlCol="0" anchor="ctr"/>
          <a:lstStyle/>
          <a:p>
            <a:r>
              <a:rPr lang="it-IT" sz="1400" dirty="0">
                <a:solidFill>
                  <a:schemeClr val="tx1"/>
                </a:solidFill>
              </a:rPr>
              <a:t>  27 aprile 2021, Consiglio di Corso di Laurea in Ostetricia</a:t>
            </a:r>
          </a:p>
          <a:p>
            <a:endParaRPr lang="it-IT" sz="1400" dirty="0">
              <a:solidFill>
                <a:schemeClr val="tx1"/>
              </a:solidFill>
            </a:endParaRPr>
          </a:p>
        </p:txBody>
      </p:sp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xmlns="" id="{2BE232AB-2091-418D-B08A-5DBB2A64C7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97162037"/>
              </p:ext>
            </p:extLst>
          </p:nvPr>
        </p:nvGraphicFramePr>
        <p:xfrm>
          <a:off x="828043" y="1254670"/>
          <a:ext cx="5525216" cy="4192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xmlns="" id="{E9BAB208-D6DF-4B50-8893-EBAB8F5E9C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07062351"/>
              </p:ext>
            </p:extLst>
          </p:nvPr>
        </p:nvGraphicFramePr>
        <p:xfrm>
          <a:off x="6515832" y="3151162"/>
          <a:ext cx="5485752" cy="3027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xmlns="" id="{3CC1C3E7-64E0-48BE-8C2D-531BD855CAF3}"/>
              </a:ext>
            </a:extLst>
          </p:cNvPr>
          <p:cNvCxnSpPr>
            <a:cxnSpLocks/>
          </p:cNvCxnSpPr>
          <p:nvPr/>
        </p:nvCxnSpPr>
        <p:spPr>
          <a:xfrm>
            <a:off x="1791271" y="2700130"/>
            <a:ext cx="472456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6798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552950" cy="365125"/>
          </a:xfrm>
        </p:spPr>
        <p:txBody>
          <a:bodyPr vert="horz" lIns="91440" tIns="45720" rIns="91440" bIns="45720" rtlCol="0" anchor="ctr"/>
          <a:lstStyle/>
          <a:p>
            <a:r>
              <a:rPr lang="it-IT" sz="1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it-IT" sz="1400" dirty="0">
                <a:solidFill>
                  <a:prstClr val="black"/>
                </a:solidFill>
              </a:rPr>
              <a:t> 27 aprile 2021, Consiglio di Corso di Laurea in Ostetricia</a:t>
            </a:r>
            <a:endParaRPr lang="it-IT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Rettangolo 2"/>
          <p:cNvSpPr/>
          <p:nvPr/>
        </p:nvSpPr>
        <p:spPr>
          <a:xfrm rot="16200000">
            <a:off x="-2115475" y="3217978"/>
            <a:ext cx="5432898" cy="646331"/>
          </a:xfrm>
          <a:prstGeom prst="rect">
            <a:avLst/>
          </a:prstGeom>
          <a:solidFill>
            <a:schemeClr val="bg1"/>
          </a:solidFill>
          <a:ln>
            <a:solidFill>
              <a:srgbClr val="FF3399"/>
            </a:solidFill>
          </a:ln>
        </p:spPr>
        <p:txBody>
          <a:bodyPr wrap="none">
            <a:spAutoFit/>
          </a:bodyPr>
          <a:lstStyle/>
          <a:p>
            <a:r>
              <a:rPr lang="it-IT" sz="3600" dirty="0">
                <a:latin typeface="Comic Sans MS" pitchFamily="66" charset="0"/>
              </a:rPr>
              <a:t>Azienda USL UMBRIA 2</a:t>
            </a:r>
          </a:p>
        </p:txBody>
      </p:sp>
      <p:sp>
        <p:nvSpPr>
          <p:cNvPr id="7" name="Rettangolo 6"/>
          <p:cNvSpPr/>
          <p:nvPr/>
        </p:nvSpPr>
        <p:spPr>
          <a:xfrm>
            <a:off x="2941204" y="304801"/>
            <a:ext cx="6363538" cy="461665"/>
          </a:xfrm>
          <a:prstGeom prst="rect">
            <a:avLst/>
          </a:prstGeom>
          <a:solidFill>
            <a:srgbClr val="E3A1E0"/>
          </a:solidFill>
          <a:ln>
            <a:solidFill>
              <a:srgbClr val="FF66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FF0066"/>
                </a:solidFill>
                <a:latin typeface="Comic Sans MS" pitchFamily="66" charset="0"/>
              </a:rPr>
              <a:t>Giudizio globale all’esperienza di tirocinio</a:t>
            </a:r>
          </a:p>
        </p:txBody>
      </p:sp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xmlns="" id="{90A49EF1-739B-4883-8651-D74D3386A6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47127095"/>
              </p:ext>
            </p:extLst>
          </p:nvPr>
        </p:nvGraphicFramePr>
        <p:xfrm>
          <a:off x="1195754" y="1052321"/>
          <a:ext cx="10749216" cy="4977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30910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542093" y="158077"/>
            <a:ext cx="3184013" cy="954107"/>
          </a:xfrm>
          <a:prstGeom prst="rect">
            <a:avLst/>
          </a:prstGeom>
          <a:solidFill>
            <a:srgbClr val="FFCCCC"/>
          </a:solidFill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FF0066"/>
                </a:solidFill>
                <a:latin typeface="Comic Sans MS" pitchFamily="66" charset="0"/>
              </a:rPr>
              <a:t>Se si, di che genere? </a:t>
            </a:r>
          </a:p>
        </p:txBody>
      </p:sp>
      <p:sp>
        <p:nvSpPr>
          <p:cNvPr id="7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952875" y="6280150"/>
            <a:ext cx="4743450" cy="365125"/>
          </a:xfrm>
        </p:spPr>
        <p:txBody>
          <a:bodyPr vert="horz" lIns="91440" tIns="45720" rIns="91440" bIns="45720" rtlCol="0" anchor="ctr"/>
          <a:lstStyle/>
          <a:p>
            <a:r>
              <a:rPr lang="it-IT" sz="1400" dirty="0">
                <a:solidFill>
                  <a:schemeClr val="tx1"/>
                </a:solidFill>
              </a:rPr>
              <a:t> 27 aprile 2021, Consiglio di Corso di Laurea in Ostetricia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xmlns="" id="{6CC2B8FC-C84E-459E-B938-50C392C40B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96398073"/>
              </p:ext>
            </p:extLst>
          </p:nvPr>
        </p:nvGraphicFramePr>
        <p:xfrm>
          <a:off x="412060" y="1966869"/>
          <a:ext cx="3810000" cy="24779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xmlns="" val="3976088788"/>
                    </a:ext>
                  </a:extLst>
                </a:gridCol>
              </a:tblGrid>
              <a:tr h="4251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FF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Possibilità di Risposta</a:t>
                      </a:r>
                    </a:p>
                  </a:txBody>
                  <a:tcPr marL="47625" marR="47625" marT="47625" marB="47625" anchor="ctr"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49972835"/>
                  </a:ext>
                </a:extLst>
              </a:tr>
              <a:tr h="4251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Relazionali</a:t>
                      </a:r>
                      <a:r>
                        <a:rPr lang="it-IT" sz="1800" b="0" i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con gli altri studenti</a:t>
                      </a:r>
                      <a:endParaRPr lang="it-IT" sz="18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46234777"/>
                  </a:ext>
                </a:extLst>
              </a:tr>
              <a:tr h="4251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0" i="0" dirty="0">
                          <a:solidFill>
                            <a:schemeClr val="tx1"/>
                          </a:solidFill>
                          <a:effectLst/>
                        </a:rPr>
                        <a:t>Relazionali con il Tutor Professionale</a:t>
                      </a:r>
                      <a:endParaRPr lang="it-IT" sz="18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3158372"/>
                  </a:ext>
                </a:extLst>
              </a:tr>
              <a:tr h="4251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0" i="0" dirty="0">
                          <a:solidFill>
                            <a:schemeClr val="tx1"/>
                          </a:solidFill>
                          <a:effectLst/>
                        </a:rPr>
                        <a:t>Pratici, legati al compito affidato</a:t>
                      </a:r>
                      <a:endParaRPr lang="it-IT" sz="18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0617593"/>
                  </a:ext>
                </a:extLst>
              </a:tr>
              <a:tr h="3878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0" i="0" dirty="0">
                          <a:solidFill>
                            <a:schemeClr val="tx1"/>
                          </a:solidFill>
                          <a:effectLst/>
                        </a:rPr>
                        <a:t>Formativi</a:t>
                      </a:r>
                      <a:endParaRPr lang="it-IT" sz="18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6959049"/>
                  </a:ext>
                </a:extLst>
              </a:tr>
              <a:tr h="2517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Altro </a:t>
                      </a:r>
                    </a:p>
                  </a:txBody>
                  <a:tcPr marL="47625" marR="47625" marT="47625" marB="47625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09059129"/>
                  </a:ext>
                </a:extLst>
              </a:tr>
            </a:tbl>
          </a:graphicData>
        </a:graphic>
      </p:graphicFrame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xmlns="" id="{2FC021E4-F37B-4ED9-8C82-791A0C5684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85439084"/>
              </p:ext>
            </p:extLst>
          </p:nvPr>
        </p:nvGraphicFramePr>
        <p:xfrm>
          <a:off x="3899955" y="983547"/>
          <a:ext cx="8066848" cy="4890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18222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590925" y="182880"/>
            <a:ext cx="5106271" cy="954107"/>
          </a:xfrm>
          <a:prstGeom prst="rect">
            <a:avLst/>
          </a:prstGeom>
          <a:solidFill>
            <a:srgbClr val="FFCCCC"/>
          </a:solidFill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FF0066"/>
                </a:solidFill>
                <a:latin typeface="Comic Sans MS" pitchFamily="66" charset="0"/>
              </a:rPr>
              <a:t>Come hai affrontato le difficoltà?</a:t>
            </a:r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5480117"/>
              </p:ext>
            </p:extLst>
          </p:nvPr>
        </p:nvGraphicFramePr>
        <p:xfrm>
          <a:off x="3657600" y="1362074"/>
          <a:ext cx="8353425" cy="4867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952875" y="6280150"/>
            <a:ext cx="4743450" cy="365125"/>
          </a:xfrm>
        </p:spPr>
        <p:txBody>
          <a:bodyPr vert="horz" lIns="91440" tIns="45720" rIns="91440" bIns="45720" rtlCol="0" anchor="ctr"/>
          <a:lstStyle/>
          <a:p>
            <a:r>
              <a:rPr lang="it-IT" sz="1400" dirty="0">
                <a:solidFill>
                  <a:schemeClr val="tx1"/>
                </a:solidFill>
              </a:rPr>
              <a:t>27 aprile 2021, Consiglio di Corso di Laurea in Ostetricia</a:t>
            </a:r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xmlns="" id="{16199459-F163-4B71-8377-54133FAB58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49002357"/>
              </p:ext>
            </p:extLst>
          </p:nvPr>
        </p:nvGraphicFramePr>
        <p:xfrm>
          <a:off x="133350" y="2013998"/>
          <a:ext cx="3166441" cy="29194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6441">
                  <a:extLst>
                    <a:ext uri="{9D8B030D-6E8A-4147-A177-3AD203B41FA5}">
                      <a16:colId xmlns:a16="http://schemas.microsoft.com/office/drawing/2014/main" xmlns="" val="2801695177"/>
                    </a:ext>
                  </a:extLst>
                </a:gridCol>
              </a:tblGrid>
              <a:tr h="3616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FF00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Possibilità</a:t>
                      </a:r>
                      <a:r>
                        <a:rPr lang="it-IT" sz="1800" baseline="0" dirty="0">
                          <a:solidFill>
                            <a:srgbClr val="FF00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risposta</a:t>
                      </a:r>
                      <a:endParaRPr lang="it-IT" sz="1800" dirty="0">
                        <a:solidFill>
                          <a:srgbClr val="FF00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27906742"/>
                  </a:ext>
                </a:extLst>
              </a:tr>
              <a:tr h="3616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</a:rPr>
                        <a:t>Da solo</a:t>
                      </a:r>
                      <a:endParaRPr lang="it-IT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29069142"/>
                  </a:ext>
                </a:extLst>
              </a:tr>
              <a:tr h="3616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</a:rPr>
                        <a:t>Parlandone con gli altri studenti</a:t>
                      </a:r>
                      <a:endParaRPr lang="it-IT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92477369"/>
                  </a:ext>
                </a:extLst>
              </a:tr>
              <a:tr h="6441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</a:rPr>
                        <a:t>Chiedendo aiuto al Tutor Professionale</a:t>
                      </a:r>
                      <a:endParaRPr lang="it-IT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18975112"/>
                  </a:ext>
                </a:extLst>
              </a:tr>
              <a:tr h="6441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</a:rPr>
                        <a:t>Chiedendo aiuto al Tutor Supervisore</a:t>
                      </a:r>
                      <a:endParaRPr lang="it-IT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20427426"/>
                  </a:ext>
                </a:extLst>
              </a:tr>
              <a:tr h="3616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</a:rPr>
                        <a:t>Non ho fatto nulla</a:t>
                      </a:r>
                      <a:endParaRPr lang="it-IT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1588606"/>
                  </a:ext>
                </a:extLst>
              </a:tr>
            </a:tbl>
          </a:graphicData>
        </a:graphic>
      </p:graphicFrame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xmlns="" id="{3B756B97-0E72-4B3B-A4E0-099E65F425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24656031"/>
              </p:ext>
            </p:extLst>
          </p:nvPr>
        </p:nvGraphicFramePr>
        <p:xfrm>
          <a:off x="3299791" y="836874"/>
          <a:ext cx="8534400" cy="5392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24687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71450" y="276596"/>
            <a:ext cx="11820525" cy="830997"/>
          </a:xfrm>
          <a:prstGeom prst="rect">
            <a:avLst/>
          </a:prstGeom>
          <a:solidFill>
            <a:srgbClr val="DEA6DF"/>
          </a:solidFill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FF0066"/>
                </a:solidFill>
                <a:latin typeface="Comic Sans MS" pitchFamily="66" charset="0"/>
              </a:rPr>
              <a:t>Ritieni che le conoscenze formative teoriche e/o le competenze professionali  acquisite in precedenza ti siano state idonee nelle attività a te affidate? </a:t>
            </a:r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5519869"/>
              </p:ext>
            </p:extLst>
          </p:nvPr>
        </p:nvGraphicFramePr>
        <p:xfrm>
          <a:off x="3886200" y="1647825"/>
          <a:ext cx="7743825" cy="468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886200" y="6386122"/>
            <a:ext cx="4743450" cy="365125"/>
          </a:xfrm>
        </p:spPr>
        <p:txBody>
          <a:bodyPr vert="horz" lIns="91440" tIns="45720" rIns="91440" bIns="45720" rtlCol="0" anchor="ctr"/>
          <a:lstStyle/>
          <a:p>
            <a:r>
              <a:rPr lang="it-IT" sz="1400" dirty="0">
                <a:solidFill>
                  <a:schemeClr val="tx1"/>
                </a:solidFill>
              </a:rPr>
              <a:t>27 aprile 2021, Consiglio di Corso di Laurea in Ostetricia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xmlns="" id="{85406487-5C76-421C-BFA1-9B0CC2CFD0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67640825"/>
              </p:ext>
            </p:extLst>
          </p:nvPr>
        </p:nvGraphicFramePr>
        <p:xfrm>
          <a:off x="171450" y="2358887"/>
          <a:ext cx="3211038" cy="25297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11038">
                  <a:extLst>
                    <a:ext uri="{9D8B030D-6E8A-4147-A177-3AD203B41FA5}">
                      <a16:colId xmlns:a16="http://schemas.microsoft.com/office/drawing/2014/main" xmlns="" val="4228073841"/>
                    </a:ext>
                  </a:extLst>
                </a:gridCol>
              </a:tblGrid>
              <a:tr h="6279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solidFill>
                            <a:srgbClr val="FF00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Possibilità</a:t>
                      </a:r>
                      <a:r>
                        <a:rPr lang="it-IT" sz="2000" baseline="0" dirty="0">
                          <a:solidFill>
                            <a:srgbClr val="FF00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risposta</a:t>
                      </a:r>
                      <a:endParaRPr lang="it-IT" sz="2000" dirty="0">
                        <a:solidFill>
                          <a:srgbClr val="FF00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47625" marB="47625" anchor="ctr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4175262"/>
                  </a:ext>
                </a:extLst>
              </a:tr>
              <a:tr h="6339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</a:t>
                      </a:r>
                      <a:endParaRPr lang="it-IT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991245"/>
                  </a:ext>
                </a:extLst>
              </a:tr>
              <a:tr h="6339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it-IT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76167000"/>
                  </a:ext>
                </a:extLst>
              </a:tr>
              <a:tr h="6339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0" dirty="0">
                          <a:solidFill>
                            <a:schemeClr val="tx1"/>
                          </a:solidFill>
                          <a:effectLst/>
                        </a:rPr>
                        <a:t>Solo</a:t>
                      </a:r>
                      <a:r>
                        <a:rPr lang="it-IT" sz="2000" b="0" baseline="0" dirty="0">
                          <a:solidFill>
                            <a:schemeClr val="tx1"/>
                          </a:solidFill>
                          <a:effectLst/>
                        </a:rPr>
                        <a:t> in parte</a:t>
                      </a:r>
                      <a:endParaRPr lang="it-IT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1643969"/>
                  </a:ext>
                </a:extLst>
              </a:tr>
            </a:tbl>
          </a:graphicData>
        </a:graphic>
      </p:graphicFrame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xmlns="" id="{090F9AAB-96DA-4CDE-9BB2-5E0A65CEF7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84632849"/>
              </p:ext>
            </p:extLst>
          </p:nvPr>
        </p:nvGraphicFramePr>
        <p:xfrm>
          <a:off x="3382488" y="1310356"/>
          <a:ext cx="8942363" cy="4873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Ovale 7">
            <a:extLst>
              <a:ext uri="{FF2B5EF4-FFF2-40B4-BE49-F238E27FC236}">
                <a16:creationId xmlns:a16="http://schemas.microsoft.com/office/drawing/2014/main" xmlns="" id="{D9219B9A-C91B-4AB0-90B5-9E89D884D998}"/>
              </a:ext>
            </a:extLst>
          </p:cNvPr>
          <p:cNvSpPr/>
          <p:nvPr/>
        </p:nvSpPr>
        <p:spPr>
          <a:xfrm>
            <a:off x="11158921" y="3418782"/>
            <a:ext cx="962741" cy="5905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4468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8C6AC9A1-1628-4E71-A94C-A13B4CB94581}"/>
              </a:ext>
            </a:extLst>
          </p:cNvPr>
          <p:cNvSpPr txBox="1"/>
          <p:nvPr/>
        </p:nvSpPr>
        <p:spPr>
          <a:xfrm>
            <a:off x="3319975" y="6358597"/>
            <a:ext cx="54301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1600" dirty="0">
                <a:solidFill>
                  <a:prstClr val="black"/>
                </a:solidFill>
              </a:rPr>
              <a:t>27 aprile 2021, Consiglio di Corso di Laurea in Ostetricia</a:t>
            </a:r>
          </a:p>
        </p:txBody>
      </p:sp>
      <p:pic>
        <p:nvPicPr>
          <p:cNvPr id="2050" name="Picture 2" descr="Immagine correlata">
            <a:extLst>
              <a:ext uri="{FF2B5EF4-FFF2-40B4-BE49-F238E27FC236}">
                <a16:creationId xmlns:a16="http://schemas.microsoft.com/office/drawing/2014/main" xmlns="" id="{58BAB1E5-ABF0-4F23-BCB0-E2CD93FA3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2676" y="679506"/>
            <a:ext cx="4386471" cy="349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65E453FA-69E8-4182-8732-DFBB248AEA7B}"/>
              </a:ext>
            </a:extLst>
          </p:cNvPr>
          <p:cNvSpPr txBox="1"/>
          <p:nvPr/>
        </p:nvSpPr>
        <p:spPr>
          <a:xfrm>
            <a:off x="247204" y="679506"/>
            <a:ext cx="65696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/>
              <a:t>Il Corso di Laurea in </a:t>
            </a:r>
            <a:r>
              <a:rPr lang="it-IT" sz="2000" dirty="0" smtClean="0"/>
              <a:t>Ostetricia ha </a:t>
            </a:r>
            <a:r>
              <a:rPr lang="it-IT" sz="2000" dirty="0" smtClean="0">
                <a:solidFill>
                  <a:srgbClr val="FF0000"/>
                </a:solidFill>
              </a:rPr>
              <a:t>riattivato</a:t>
            </a:r>
            <a:r>
              <a:rPr lang="it-IT" sz="2000" dirty="0" smtClean="0"/>
              <a:t> la </a:t>
            </a:r>
            <a:r>
              <a:rPr lang="it-IT" sz="2000" dirty="0"/>
              <a:t>Convenzione con l’</a:t>
            </a:r>
            <a:r>
              <a:rPr lang="it-IT" sz="2000" b="1" dirty="0"/>
              <a:t>OSPEDALE CA’ GRANDE DI MILANO, </a:t>
            </a:r>
            <a:r>
              <a:rPr lang="it-IT" sz="2000" dirty="0"/>
              <a:t>come approvazione del Consiglio di Corso di Laurea in data  23/01/2018</a:t>
            </a:r>
          </a:p>
          <a:p>
            <a:pPr algn="just"/>
            <a:endParaRPr lang="it-IT" sz="2000" dirty="0" smtClean="0"/>
          </a:p>
          <a:p>
            <a:pPr algn="just"/>
            <a:endParaRPr lang="it-IT" sz="2000" dirty="0"/>
          </a:p>
          <a:p>
            <a:pPr algn="just"/>
            <a:endParaRPr lang="it-IT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 smtClean="0"/>
              <a:t>Nel periodo Luglio 2018/Luglio 2019, 11 </a:t>
            </a:r>
            <a:r>
              <a:rPr lang="it-IT" sz="2000" dirty="0"/>
              <a:t>studentesse hanno effettuato il tirocinio formativo con riconoscimento dei crediti formativi, obiettivi formativi raggiunti e valutazione da parte della sede di </a:t>
            </a:r>
            <a:r>
              <a:rPr lang="it-IT" sz="2000" dirty="0" smtClean="0"/>
              <a:t>Milano</a:t>
            </a:r>
            <a:endParaRPr lang="it-IT" sz="20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9C6D6438-BBDD-4401-A90F-24C1C8C352D2}"/>
              </a:ext>
            </a:extLst>
          </p:cNvPr>
          <p:cNvSpPr txBox="1"/>
          <p:nvPr/>
        </p:nvSpPr>
        <p:spPr>
          <a:xfrm>
            <a:off x="7182677" y="3578087"/>
            <a:ext cx="438647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GIUDIZIO GLOBALE ALL’ESPERIENZA    DI TIROCINIO = </a:t>
            </a:r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9,5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Connettore 2 3"/>
          <p:cNvCxnSpPr/>
          <p:nvPr/>
        </p:nvCxnSpPr>
        <p:spPr>
          <a:xfrm>
            <a:off x="6380418" y="3815769"/>
            <a:ext cx="802257" cy="7246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4233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/>
          <p:cNvSpPr>
            <a:spLocks noGrp="1"/>
          </p:cNvSpPr>
          <p:nvPr>
            <p:ph type="title"/>
          </p:nvPr>
        </p:nvSpPr>
        <p:spPr>
          <a:xfrm>
            <a:off x="1981200" y="295421"/>
            <a:ext cx="8229600" cy="685653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SEDI DI TIROCINIO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0677" y="1463040"/>
            <a:ext cx="5955323" cy="4961574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it-IT" sz="3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            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it-IT" sz="5500" b="1" dirty="0">
                <a:latin typeface="Comic Sans MS" pitchFamily="66" charset="0"/>
              </a:rPr>
              <a:t>AZIENDA OSPEDALIERA DI PERUGIA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it-IT" sz="5500" dirty="0"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sz="5500" dirty="0">
                <a:latin typeface="Comic Sans MS" pitchFamily="66" charset="0"/>
              </a:rPr>
              <a:t>DEGENZA S.C. OSTETRICIA E GINECOLOGIA OSP.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sz="5500" dirty="0">
                <a:latin typeface="Comic Sans MS" pitchFamily="66" charset="0"/>
              </a:rPr>
              <a:t>DEGENZA S.C. CLINICA OSTETRICA E GINECOLOGICA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sz="5500" dirty="0">
                <a:latin typeface="Comic Sans MS" pitchFamily="66" charset="0"/>
              </a:rPr>
              <a:t>SALA PARTO E SALA OPERATORIA </a:t>
            </a:r>
            <a:r>
              <a:rPr lang="it-IT" sz="5500" dirty="0" err="1">
                <a:latin typeface="Comic Sans MS" pitchFamily="66" charset="0"/>
              </a:rPr>
              <a:t>DI</a:t>
            </a:r>
            <a:r>
              <a:rPr lang="it-IT" sz="5500" dirty="0">
                <a:latin typeface="Comic Sans MS" pitchFamily="66" charset="0"/>
              </a:rPr>
              <a:t> OST. E GIN.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sz="5500" dirty="0">
                <a:latin typeface="Comic Sans MS" pitchFamily="66" charset="0"/>
              </a:rPr>
              <a:t>SERVIZIO </a:t>
            </a:r>
            <a:r>
              <a:rPr lang="it-IT" sz="5500" dirty="0" err="1">
                <a:latin typeface="Comic Sans MS" pitchFamily="66" charset="0"/>
              </a:rPr>
              <a:t>DI</a:t>
            </a:r>
            <a:r>
              <a:rPr lang="it-IT" sz="5500" dirty="0">
                <a:latin typeface="Comic Sans MS" pitchFamily="66" charset="0"/>
              </a:rPr>
              <a:t> MEDICINA PRENATALE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sz="5500" dirty="0">
                <a:latin typeface="Comic Sans MS" pitchFamily="66" charset="0"/>
              </a:rPr>
              <a:t>SERVIZIO </a:t>
            </a:r>
            <a:r>
              <a:rPr lang="it-IT" sz="5500" dirty="0" err="1">
                <a:latin typeface="Comic Sans MS" pitchFamily="66" charset="0"/>
              </a:rPr>
              <a:t>DI</a:t>
            </a:r>
            <a:r>
              <a:rPr lang="it-IT" sz="5500" dirty="0">
                <a:latin typeface="Comic Sans MS" pitchFamily="66" charset="0"/>
              </a:rPr>
              <a:t> CARDIOTOCOGRAFIA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sz="5500" dirty="0">
                <a:latin typeface="Comic Sans MS" pitchFamily="66" charset="0"/>
              </a:rPr>
              <a:t>DAY SURGERY DI OST. E GIN.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sz="5500" dirty="0">
                <a:latin typeface="Comic Sans MS" pitchFamily="66" charset="0"/>
              </a:rPr>
              <a:t>SERVIZIO </a:t>
            </a:r>
            <a:r>
              <a:rPr lang="it-IT" sz="5500" dirty="0" err="1">
                <a:latin typeface="Comic Sans MS" pitchFamily="66" charset="0"/>
              </a:rPr>
              <a:t>DI</a:t>
            </a:r>
            <a:r>
              <a:rPr lang="it-IT" sz="5500" dirty="0">
                <a:latin typeface="Comic Sans MS" pitchFamily="66" charset="0"/>
              </a:rPr>
              <a:t> ONCOLOGIA GINECOLOGICA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sz="5500" dirty="0" smtClean="0">
                <a:latin typeface="Comic Sans MS" pitchFamily="66" charset="0"/>
              </a:rPr>
              <a:t>CENTRO DI PROCREAZIONE MEDICALMENTE ASSISTITA (CPMA)</a:t>
            </a:r>
            <a:endParaRPr lang="it-IT" sz="5500" dirty="0"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sz="5500" dirty="0" smtClean="0">
                <a:latin typeface="Comic Sans MS" pitchFamily="66" charset="0"/>
              </a:rPr>
              <a:t>SC NEONATOLOGIA – T.I.N. (ROOMING-IN E UTIN)</a:t>
            </a:r>
            <a:endParaRPr lang="it-IT" sz="5500" dirty="0"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sz="5500" dirty="0" smtClean="0">
                <a:latin typeface="Comic Sans MS" pitchFamily="66" charset="0"/>
              </a:rPr>
              <a:t>(MICROBIOLOGIA)</a:t>
            </a:r>
            <a:endParaRPr lang="it-IT" sz="5500" dirty="0">
              <a:latin typeface="Comic Sans MS" pitchFamily="66" charset="0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26" y="1249680"/>
            <a:ext cx="5748997" cy="4036192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endParaRPr lang="it-IT" sz="4400" b="1" dirty="0">
              <a:solidFill>
                <a:srgbClr val="FF0000"/>
              </a:solidFill>
            </a:endParaRPr>
          </a:p>
          <a:p>
            <a:pPr lvl="0">
              <a:buNone/>
              <a:defRPr/>
            </a:pPr>
            <a:endParaRPr lang="it-IT" sz="3100" b="1" dirty="0">
              <a:solidFill>
                <a:prstClr val="black"/>
              </a:solidFill>
            </a:endParaRPr>
          </a:p>
          <a:p>
            <a:pPr lvl="0">
              <a:buNone/>
              <a:defRPr/>
            </a:pPr>
            <a:r>
              <a:rPr lang="it-IT" sz="5500" b="1" dirty="0">
                <a:solidFill>
                  <a:prstClr val="black"/>
                </a:solidFill>
                <a:latin typeface="Comic Sans MS" pitchFamily="66" charset="0"/>
              </a:rPr>
              <a:t>ASL UMBRIA 1 </a:t>
            </a:r>
          </a:p>
          <a:p>
            <a:pPr lvl="0">
              <a:buNone/>
              <a:defRPr/>
            </a:pPr>
            <a:r>
              <a:rPr lang="it-IT" sz="5500" b="1" dirty="0">
                <a:solidFill>
                  <a:prstClr val="black"/>
                </a:solidFill>
                <a:latin typeface="Comic Sans MS" pitchFamily="66" charset="0"/>
              </a:rPr>
              <a:t>(Media Valle Tevere, Perugino, Assisano, Trasimeno)</a:t>
            </a:r>
          </a:p>
          <a:p>
            <a:pPr lvl="0">
              <a:buNone/>
              <a:defRPr/>
            </a:pPr>
            <a:endParaRPr lang="it-IT" sz="5500" b="1" dirty="0">
              <a:solidFill>
                <a:prstClr val="black"/>
              </a:solidFill>
              <a:latin typeface="Comic Sans MS" pitchFamily="66" charset="0"/>
            </a:endParaRPr>
          </a:p>
          <a:p>
            <a:pPr lvl="0">
              <a:buNone/>
              <a:defRPr/>
            </a:pPr>
            <a:endParaRPr lang="it-IT" sz="5500" dirty="0">
              <a:solidFill>
                <a:prstClr val="black"/>
              </a:solidFill>
              <a:latin typeface="Comic Sans MS" pitchFamily="66" charset="0"/>
            </a:endParaRPr>
          </a:p>
          <a:p>
            <a:pPr lvl="0">
              <a:defRPr/>
            </a:pPr>
            <a:r>
              <a:rPr lang="it-IT" sz="5500" dirty="0">
                <a:solidFill>
                  <a:prstClr val="black"/>
                </a:solidFill>
                <a:latin typeface="Comic Sans MS" pitchFamily="66" charset="0"/>
              </a:rPr>
              <a:t>PUNTO NASCITA DELLA M.V.T. </a:t>
            </a:r>
          </a:p>
          <a:p>
            <a:pPr lvl="0">
              <a:defRPr/>
            </a:pPr>
            <a:r>
              <a:rPr lang="it-IT" sz="5500" dirty="0">
                <a:solidFill>
                  <a:prstClr val="black"/>
                </a:solidFill>
                <a:latin typeface="Comic Sans MS" pitchFamily="66" charset="0"/>
              </a:rPr>
              <a:t>CONSULTORIO  ASSISANO</a:t>
            </a:r>
          </a:p>
          <a:p>
            <a:pPr lvl="0">
              <a:defRPr/>
            </a:pPr>
            <a:r>
              <a:rPr lang="it-IT" sz="5500" dirty="0">
                <a:solidFill>
                  <a:prstClr val="black"/>
                </a:solidFill>
                <a:latin typeface="Comic Sans MS" pitchFamily="66" charset="0"/>
              </a:rPr>
              <a:t>CONSULTORIO MADONNA ALTA</a:t>
            </a:r>
          </a:p>
          <a:p>
            <a:pPr lvl="0">
              <a:defRPr/>
            </a:pPr>
            <a:r>
              <a:rPr lang="it-IT" sz="5500" dirty="0">
                <a:solidFill>
                  <a:prstClr val="black"/>
                </a:solidFill>
                <a:latin typeface="Comic Sans MS" pitchFamily="66" charset="0"/>
              </a:rPr>
              <a:t>CONSULTORIO PONTE SAN GIOVANNI</a:t>
            </a:r>
          </a:p>
          <a:p>
            <a:pPr lvl="0">
              <a:defRPr/>
            </a:pPr>
            <a:r>
              <a:rPr lang="it-IT" sz="5500" dirty="0">
                <a:solidFill>
                  <a:prstClr val="black"/>
                </a:solidFill>
                <a:latin typeface="Comic Sans MS" pitchFamily="66" charset="0"/>
              </a:rPr>
              <a:t>CONSULTORIO VIA XIV SETTEMBRE</a:t>
            </a:r>
          </a:p>
          <a:p>
            <a:pPr lvl="0">
              <a:defRPr/>
            </a:pPr>
            <a:r>
              <a:rPr lang="it-IT" sz="5500" dirty="0">
                <a:solidFill>
                  <a:prstClr val="black"/>
                </a:solidFill>
                <a:latin typeface="Comic Sans MS" pitchFamily="66" charset="0"/>
              </a:rPr>
              <a:t>CONSULTORIO  MVT</a:t>
            </a:r>
          </a:p>
          <a:p>
            <a:pPr lvl="0">
              <a:defRPr/>
            </a:pPr>
            <a:r>
              <a:rPr lang="it-IT" sz="5500" dirty="0">
                <a:solidFill>
                  <a:prstClr val="black"/>
                </a:solidFill>
                <a:latin typeface="Comic Sans MS" pitchFamily="66" charset="0"/>
              </a:rPr>
              <a:t>CONSULTORIO MAGIONE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it-IT" sz="3600" dirty="0"/>
          </a:p>
        </p:txBody>
      </p:sp>
      <p:pic>
        <p:nvPicPr>
          <p:cNvPr id="5" name="Picture 4" descr="Ostetrica Illustrazioni, Vettoriali E Clipart Stock – (714 Illustrazioni  Stock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41302" y="4655318"/>
            <a:ext cx="1798320" cy="1798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8126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3AFAAC1-0E0B-4241-A926-B59DC5F41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altLang="it-IT" sz="36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SEDI DI TIROCINIO </a:t>
            </a:r>
            <a:endParaRPr lang="it-IT" sz="3600" dirty="0">
              <a:latin typeface="Comic Sans MS" pitchFamily="66" charset="0"/>
            </a:endParaRPr>
          </a:p>
        </p:txBody>
      </p:sp>
      <p:sp>
        <p:nvSpPr>
          <p:cNvPr id="5" name="Segnaposto contenuto 3">
            <a:extLst>
              <a:ext uri="{FF2B5EF4-FFF2-40B4-BE49-F238E27FC236}">
                <a16:creationId xmlns:a16="http://schemas.microsoft.com/office/drawing/2014/main" xmlns="" id="{31696088-4010-4039-8F51-0AC8889AAB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8226" y="1825625"/>
            <a:ext cx="4641574" cy="435133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it-IT" sz="3600" dirty="0"/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None/>
              <a:defRPr/>
            </a:pPr>
            <a:r>
              <a:rPr lang="it-IT" sz="1800" b="1" dirty="0"/>
              <a:t>                     AZIENDA UMBRIA 1 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None/>
              <a:defRPr/>
            </a:pPr>
            <a:r>
              <a:rPr lang="it-IT" sz="1800" b="1" dirty="0"/>
              <a:t>               (Alto </a:t>
            </a:r>
            <a:r>
              <a:rPr lang="it-IT" sz="1800" b="1" dirty="0" err="1"/>
              <a:t>Chiascio</a:t>
            </a:r>
            <a:r>
              <a:rPr lang="it-IT" sz="1800" b="1" dirty="0"/>
              <a:t>, Alto Tevere)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None/>
              <a:defRPr/>
            </a:pPr>
            <a:endParaRPr lang="it-IT" sz="1800" b="1" dirty="0">
              <a:solidFill>
                <a:srgbClr val="F79646">
                  <a:lumMod val="20000"/>
                  <a:lumOff val="80000"/>
                </a:srgbClr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defRPr/>
            </a:pPr>
            <a:r>
              <a:rPr lang="it-IT" sz="1800" dirty="0">
                <a:solidFill>
                  <a:prstClr val="black"/>
                </a:solidFill>
              </a:rPr>
              <a:t>CONSULTORIO CITTÀ DI CASTELLO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defRPr/>
            </a:pPr>
            <a:r>
              <a:rPr lang="it-IT" sz="1800" dirty="0">
                <a:solidFill>
                  <a:prstClr val="black"/>
                </a:solidFill>
              </a:rPr>
              <a:t>PUNTO NASCITA DI  CITTÀ DI CASTELLO 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defRPr/>
            </a:pPr>
            <a:r>
              <a:rPr lang="it-IT" sz="1800" dirty="0">
                <a:solidFill>
                  <a:prstClr val="black"/>
                </a:solidFill>
              </a:rPr>
              <a:t>PUNTO NASCITA DI GUBBIO/ GUALDO TADINO UO OSTETRICIA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it-IT" sz="3600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3A45778F-C08E-4221-A343-17AB02481F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12836" y="2429477"/>
            <a:ext cx="3498574" cy="291865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it-IT" sz="1800" b="1" dirty="0"/>
              <a:t>AUSL UMBRIA 2</a:t>
            </a:r>
            <a:endParaRPr lang="it-IT" sz="1800" dirty="0"/>
          </a:p>
          <a:p>
            <a:pPr>
              <a:lnSpc>
                <a:spcPct val="100000"/>
              </a:lnSpc>
              <a:defRPr/>
            </a:pPr>
            <a:r>
              <a:rPr lang="it-IT" sz="1800" dirty="0"/>
              <a:t>PUNTO NASCITA DI FOLIGNO</a:t>
            </a:r>
          </a:p>
          <a:p>
            <a:pPr>
              <a:lnSpc>
                <a:spcPct val="100000"/>
              </a:lnSpc>
              <a:defRPr/>
            </a:pPr>
            <a:r>
              <a:rPr lang="it-IT" sz="1800" dirty="0"/>
              <a:t>PUNTO NASCITA  DI SPOLETO</a:t>
            </a:r>
          </a:p>
          <a:p>
            <a:pPr>
              <a:lnSpc>
                <a:spcPct val="100000"/>
              </a:lnSpc>
              <a:defRPr/>
            </a:pPr>
            <a:r>
              <a:rPr lang="it-IT" sz="1800" dirty="0"/>
              <a:t>SERVIZIO CONSULTORIALE DI FOLIGNO</a:t>
            </a:r>
          </a:p>
          <a:p>
            <a:endParaRPr lang="it-IT" dirty="0"/>
          </a:p>
        </p:txBody>
      </p:sp>
      <p:pic>
        <p:nvPicPr>
          <p:cNvPr id="6" name="Picture 4" descr="Ostetrica Illustrazioni, Vettoriali E Clipart Stock – (714 Illustrazioni  Stock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67277" y="4465320"/>
            <a:ext cx="1798320" cy="1798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3205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31950" y="333376"/>
            <a:ext cx="9036050" cy="152192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100" dirty="0">
                <a:latin typeface="Comic Sans MS" pitchFamily="66" charset="0"/>
              </a:rPr>
              <a:t>Per ogni  sede aziendale di tirocinio gli </a:t>
            </a:r>
            <a:r>
              <a:rPr lang="it-IT" sz="3600" b="1" dirty="0">
                <a:latin typeface="Comic Sans MS" pitchFamily="66" charset="0"/>
              </a:rPr>
              <a:t>studenti</a:t>
            </a:r>
            <a:r>
              <a:rPr lang="it-IT" sz="3100" dirty="0">
                <a:latin typeface="Comic Sans MS" pitchFamily="66" charset="0"/>
              </a:rPr>
              <a:t> hanno stilato un giudizio sull’esperienza effettuata, esprimendo una </a:t>
            </a:r>
            <a:r>
              <a:rPr lang="it-IT" sz="3600" b="1" dirty="0">
                <a:latin typeface="Comic Sans MS" pitchFamily="66" charset="0"/>
              </a:rPr>
              <a:t>valutazione</a:t>
            </a:r>
            <a:r>
              <a:rPr lang="it-IT" sz="2800" dirty="0">
                <a:solidFill>
                  <a:schemeClr val="bg1"/>
                </a:solidFill>
                <a:latin typeface="Comic Sans MS" pitchFamily="66" charset="0"/>
              </a:rPr>
              <a:t>:</a:t>
            </a:r>
            <a:endParaRPr lang="it-IT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9219" name="Segnaposto contenuto 2"/>
          <p:cNvSpPr>
            <a:spLocks noGrp="1"/>
          </p:cNvSpPr>
          <p:nvPr>
            <p:ph idx="1"/>
          </p:nvPr>
        </p:nvSpPr>
        <p:spPr>
          <a:xfrm>
            <a:off x="1981200" y="2819400"/>
            <a:ext cx="8229600" cy="3922714"/>
          </a:xfrm>
        </p:spPr>
        <p:txBody>
          <a:bodyPr/>
          <a:lstStyle/>
          <a:p>
            <a:pPr eaLnBrk="1" hangingPunct="1"/>
            <a:r>
              <a:rPr lang="it-IT" altLang="it-IT" sz="2000" dirty="0">
                <a:latin typeface="Comic Sans MS" pitchFamily="66" charset="0"/>
              </a:rPr>
              <a:t>sui Tutor di tirocinio suddivisi per le quattro tipologie come da  Regolamento, di cui viene dato un giudizio in conformità agli standard professionali definiti per la tipologia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it-IT" altLang="it-IT" sz="2000" dirty="0">
              <a:solidFill>
                <a:schemeClr val="bg1"/>
              </a:solidFill>
              <a:latin typeface="Comic Sans MS" pitchFamily="66" charset="0"/>
            </a:endParaRPr>
          </a:p>
          <a:p>
            <a:pPr eaLnBrk="1" hangingPunct="1"/>
            <a:r>
              <a:rPr lang="it-IT" altLang="it-IT" sz="2000" dirty="0">
                <a:latin typeface="Comic Sans MS" pitchFamily="66" charset="0"/>
              </a:rPr>
              <a:t> sull’idoneità della Struttura frequentata a svolgere il compito formativo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it-IT" altLang="it-IT" sz="2000" dirty="0">
              <a:latin typeface="Comic Sans MS" pitchFamily="66" charset="0"/>
            </a:endParaRPr>
          </a:p>
          <a:p>
            <a:pPr eaLnBrk="1" hangingPunct="1"/>
            <a:r>
              <a:rPr lang="it-IT" altLang="it-IT" sz="2000" dirty="0">
                <a:latin typeface="Comic Sans MS" pitchFamily="66" charset="0"/>
              </a:rPr>
              <a:t>sugli obiettivi previsti, per verificarne l’adeguato svolgimento</a:t>
            </a: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xmlns="" val="67385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1981200" y="520505"/>
            <a:ext cx="8229600" cy="5064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altLang="it-IT" sz="3600" b="1" i="1" dirty="0"/>
              <a:t>SCHEDA VALUTATIVA</a:t>
            </a:r>
            <a:br>
              <a:rPr lang="it-IT" altLang="it-IT" sz="3600" b="1" i="1" dirty="0"/>
            </a:br>
            <a:endParaRPr lang="it-IT" altLang="it-IT" sz="3600" b="1" i="1" dirty="0"/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xfrm>
            <a:off x="1524000" y="1268414"/>
            <a:ext cx="9144000" cy="554513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it-IT" altLang="it-IT" sz="2000" b="1" dirty="0"/>
              <a:t>         UNIVERSITA’ DEGLI STUDI DI PERUGIA </a:t>
            </a:r>
            <a:r>
              <a:rPr lang="it-IT" altLang="it-IT" sz="2000" b="1" dirty="0" smtClean="0"/>
              <a:t>DIPARTIMENTO </a:t>
            </a:r>
            <a:r>
              <a:rPr lang="it-IT" altLang="it-IT" sz="2000" b="1" dirty="0"/>
              <a:t>DI MEDICINA E CHIRUGIA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it-IT" altLang="it-IT" sz="2000" b="1" i="1" dirty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it-IT" altLang="it-IT" sz="2400" b="1" i="1" dirty="0"/>
              <a:t>                     CORSO DI LAUREA IN OSTETRICIA A.A. 2019-2020</a:t>
            </a:r>
            <a:endParaRPr lang="it-IT" altLang="it-IT" sz="2400" b="1" dirty="0"/>
          </a:p>
          <a:p>
            <a:pPr eaLnBrk="1" hangingPunct="1">
              <a:lnSpc>
                <a:spcPct val="90000"/>
              </a:lnSpc>
            </a:pPr>
            <a:r>
              <a:rPr lang="it-IT" altLang="it-IT" sz="2400" b="1" dirty="0"/>
              <a:t>NOME  COGNOME STUDENTE………………………………………………………………………….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 b="1" dirty="0"/>
              <a:t>Anno di Corso     1°</a:t>
            </a:r>
            <a:r>
              <a:rPr lang="it-IT" altLang="it-IT" sz="2400" b="1" dirty="0">
                <a:sym typeface="Wingdings 2" panose="05020102010507070707" pitchFamily="18" charset="2"/>
              </a:rPr>
              <a:t></a:t>
            </a:r>
            <a:r>
              <a:rPr lang="it-IT" altLang="it-IT" sz="2400" b="1" dirty="0"/>
              <a:t>  …… 2°</a:t>
            </a:r>
            <a:r>
              <a:rPr lang="it-IT" altLang="it-IT" sz="2400" b="1" dirty="0">
                <a:sym typeface="Wingdings 2" panose="05020102010507070707" pitchFamily="18" charset="2"/>
              </a:rPr>
              <a:t></a:t>
            </a:r>
            <a:r>
              <a:rPr lang="it-IT" altLang="it-IT" sz="2400" b="1" dirty="0"/>
              <a:t>……  3°</a:t>
            </a:r>
            <a:r>
              <a:rPr lang="it-IT" altLang="it-IT" sz="2400" b="1" dirty="0">
                <a:sym typeface="Wingdings 2" panose="05020102010507070707" pitchFamily="18" charset="2"/>
              </a:rPr>
              <a:t></a:t>
            </a:r>
            <a:r>
              <a:rPr lang="it-IT" altLang="it-IT" sz="2400" b="1" dirty="0"/>
              <a:t> 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 b="1" dirty="0"/>
              <a:t>Periodo di Tirocinio dal…………………………………al…………………………………………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 b="1" dirty="0"/>
              <a:t>Sede di tirocinio………………………………..… Reparto/Servizio………………………………………………….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 b="1" dirty="0"/>
              <a:t>Tutore Supervisore di tirocinio: …………………………………………………………………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 b="1" dirty="0"/>
              <a:t>Tutore Professionale di tirocinio: ………………………………………………………………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xmlns="" val="31723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xfrm>
            <a:off x="1981200" y="-1323975"/>
            <a:ext cx="8229600" cy="1143000"/>
          </a:xfrm>
        </p:spPr>
        <p:txBody>
          <a:bodyPr/>
          <a:lstStyle/>
          <a:p>
            <a:pPr eaLnBrk="1" hangingPunct="1"/>
            <a:endParaRPr lang="it-IT" altLang="it-IT" sz="3600" b="1" i="1"/>
          </a:p>
        </p:txBody>
      </p:sp>
      <p:sp>
        <p:nvSpPr>
          <p:cNvPr id="12330" name="Rectangle 168"/>
          <p:cNvSpPr>
            <a:spLocks noGrp="1"/>
          </p:cNvSpPr>
          <p:nvPr>
            <p:ph sz="half" idx="1"/>
          </p:nvPr>
        </p:nvSpPr>
        <p:spPr>
          <a:xfrm>
            <a:off x="1981200" y="-7732713"/>
            <a:ext cx="4038600" cy="4525963"/>
          </a:xfrm>
        </p:spPr>
        <p:txBody>
          <a:bodyPr/>
          <a:lstStyle/>
          <a:p>
            <a:pPr eaLnBrk="1" hangingPunct="1"/>
            <a:endParaRPr lang="it-IT" altLang="it-IT"/>
          </a:p>
        </p:txBody>
      </p:sp>
      <p:sp>
        <p:nvSpPr>
          <p:cNvPr id="12291" name="Rectangle 5"/>
          <p:cNvSpPr>
            <a:spLocks noGrp="1"/>
          </p:cNvSpPr>
          <p:nvPr>
            <p:ph sz="half" idx="2"/>
          </p:nvPr>
        </p:nvSpPr>
        <p:spPr>
          <a:xfrm>
            <a:off x="6172200" y="6967538"/>
            <a:ext cx="4038600" cy="4525962"/>
          </a:xfrm>
        </p:spPr>
        <p:txBody>
          <a:bodyPr/>
          <a:lstStyle/>
          <a:p>
            <a:pPr eaLnBrk="1" hangingPunct="1"/>
            <a:r>
              <a:rPr lang="it-IT" altLang="it-IT"/>
              <a:t>	</a:t>
            </a: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93939153"/>
              </p:ext>
            </p:extLst>
          </p:nvPr>
        </p:nvGraphicFramePr>
        <p:xfrm>
          <a:off x="138022" y="77637"/>
          <a:ext cx="11850778" cy="671135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960853">
                  <a:extLst>
                    <a:ext uri="{9D8B030D-6E8A-4147-A177-3AD203B41FA5}">
                      <a16:colId xmlns:a16="http://schemas.microsoft.com/office/drawing/2014/main" xmlns="" val="1578551851"/>
                    </a:ext>
                  </a:extLst>
                </a:gridCol>
                <a:gridCol w="1036571">
                  <a:extLst>
                    <a:ext uri="{9D8B030D-6E8A-4147-A177-3AD203B41FA5}">
                      <a16:colId xmlns:a16="http://schemas.microsoft.com/office/drawing/2014/main" xmlns="" val="2791730086"/>
                    </a:ext>
                  </a:extLst>
                </a:gridCol>
                <a:gridCol w="883139">
                  <a:extLst>
                    <a:ext uri="{9D8B030D-6E8A-4147-A177-3AD203B41FA5}">
                      <a16:colId xmlns:a16="http://schemas.microsoft.com/office/drawing/2014/main" xmlns="" val="1352644735"/>
                    </a:ext>
                  </a:extLst>
                </a:gridCol>
                <a:gridCol w="953477">
                  <a:extLst>
                    <a:ext uri="{9D8B030D-6E8A-4147-A177-3AD203B41FA5}">
                      <a16:colId xmlns:a16="http://schemas.microsoft.com/office/drawing/2014/main" xmlns="" val="3976141065"/>
                    </a:ext>
                  </a:extLst>
                </a:gridCol>
                <a:gridCol w="773723">
                  <a:extLst>
                    <a:ext uri="{9D8B030D-6E8A-4147-A177-3AD203B41FA5}">
                      <a16:colId xmlns:a16="http://schemas.microsoft.com/office/drawing/2014/main" xmlns="" val="3899099848"/>
                    </a:ext>
                  </a:extLst>
                </a:gridCol>
                <a:gridCol w="859692">
                  <a:extLst>
                    <a:ext uri="{9D8B030D-6E8A-4147-A177-3AD203B41FA5}">
                      <a16:colId xmlns:a16="http://schemas.microsoft.com/office/drawing/2014/main" xmlns="" val="686298388"/>
                    </a:ext>
                  </a:extLst>
                </a:gridCol>
                <a:gridCol w="719015">
                  <a:extLst>
                    <a:ext uri="{9D8B030D-6E8A-4147-A177-3AD203B41FA5}">
                      <a16:colId xmlns:a16="http://schemas.microsoft.com/office/drawing/2014/main" xmlns="" val="3154242530"/>
                    </a:ext>
                  </a:extLst>
                </a:gridCol>
                <a:gridCol w="664308">
                  <a:extLst>
                    <a:ext uri="{9D8B030D-6E8A-4147-A177-3AD203B41FA5}">
                      <a16:colId xmlns:a16="http://schemas.microsoft.com/office/drawing/2014/main" xmlns="" val="3703272177"/>
                    </a:ext>
                  </a:extLst>
                </a:gridCol>
              </a:tblGrid>
              <a:tr h="11745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ACCOGLIENZA DELLO STUDENTE: esprimi un giudizio da 4 a 10  (4= insufficiente 10=ottimo</a:t>
                      </a:r>
                      <a:r>
                        <a:rPr lang="it-IT" sz="20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) </a:t>
                      </a:r>
                      <a:endParaRPr lang="it-IT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it-IT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insufficiente</a:t>
                      </a:r>
                      <a:endParaRPr lang="it-IT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it-IT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mediocre</a:t>
                      </a:r>
                      <a:endParaRPr lang="it-IT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6</a:t>
                      </a:r>
                      <a:endParaRPr lang="it-IT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sufficiente</a:t>
                      </a:r>
                      <a:endParaRPr lang="it-IT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endParaRPr lang="it-IT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discreto</a:t>
                      </a:r>
                      <a:endParaRPr lang="it-IT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8</a:t>
                      </a:r>
                      <a:endParaRPr lang="it-IT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buono</a:t>
                      </a:r>
                      <a:endParaRPr lang="it-IT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it-IT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distinto</a:t>
                      </a:r>
                      <a:endParaRPr lang="it-IT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10</a:t>
                      </a:r>
                      <a:endParaRPr lang="it-IT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ottimo</a:t>
                      </a:r>
                      <a:endParaRPr lang="it-IT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88930754"/>
                  </a:ext>
                </a:extLst>
              </a:tr>
              <a:tr h="13841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In che modo ti è stata illustrata dal </a:t>
                      </a:r>
                      <a:r>
                        <a:rPr lang="it-IT" sz="2000" b="1" u="sng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tutor di Azienda</a:t>
                      </a:r>
                      <a:r>
                        <a:rPr lang="it-IT" sz="2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l’organizzazione aziendale, la sede di tirocinio e presentato il Tutor Supervisore?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it-IT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it-IT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it-IT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it-IT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it-IT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it-IT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it-IT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67267352"/>
                  </a:ext>
                </a:extLst>
              </a:tr>
              <a:tr h="13841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In che misura ti è stata illustrata dal Tutor Supervisore l’organizzazione del reparto sede di tirocinio e  le attività che vengono svolte al suo interno?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it-IT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it-IT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it-IT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it-IT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it-IT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it-IT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it-IT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53665156"/>
                  </a:ext>
                </a:extLst>
              </a:tr>
              <a:tr h="13841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In che misura ti è stato indicato il Tutor Professionale  che ti avrebbe guidato e accompagnato durante lo svolgimento di questo tirocinio?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it-IT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it-IT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it-IT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it-IT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it-IT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it-IT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it-IT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37727739"/>
                  </a:ext>
                </a:extLst>
              </a:tr>
              <a:tr h="13841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In che misura ti è stato indicata Tutor Supervisore la programmazione oraria del turno da seguire in questo periodo di tirocinio?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it-IT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it-IT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it-IT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it-IT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it-IT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it-IT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it-IT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75956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2675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710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61919095"/>
              </p:ext>
            </p:extLst>
          </p:nvPr>
        </p:nvGraphicFramePr>
        <p:xfrm>
          <a:off x="1524000" y="1"/>
          <a:ext cx="9144000" cy="6858001"/>
        </p:xfrm>
        <a:graphic>
          <a:graphicData uri="http://schemas.openxmlformats.org/drawingml/2006/table">
            <a:tbl>
              <a:tblPr/>
              <a:tblGrid>
                <a:gridCol w="7758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778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ATTIVITA</a:t>
                      </a:r>
                      <a:r>
                        <a:rPr kumimoji="0" lang="it-I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itchFamily="34" charset="0"/>
                          <a:cs typeface="Times New Roman" pitchFamily="18" charset="0"/>
                        </a:rPr>
                        <a:t>’</a:t>
                      </a:r>
                      <a:r>
                        <a:rPr kumimoji="0" lang="it-I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DI TIROCINIO</a:t>
                      </a:r>
                      <a:endParaRPr kumimoji="0" lang="it-IT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8586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Esprimi un giudizio, da 0 a 10  (0= punteggio minimo 10= punteggio massimo) su alcune caratteristiche del tutor professionale che ti </a:t>
                      </a:r>
                      <a:r>
                        <a:rPr kumimoji="0" 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itchFamily="34" charset="0"/>
                          <a:cs typeface="Times New Roman" pitchFamily="18" charset="0"/>
                        </a:rPr>
                        <a:t>è</a:t>
                      </a:r>
                      <a:r>
                        <a:rPr kumimoji="0" 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stato assegnato:</a:t>
                      </a: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9542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a) disponibilit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itchFamily="34" charset="0"/>
                          <a:cs typeface="Times New Roman" pitchFamily="18" charset="0"/>
                        </a:rPr>
                        <a:t>à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a seguirti nella pratica assistenziale svolta</a:t>
                      </a: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                     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</a:t>
                      </a: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____</a:t>
                      </a: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                         1      2       3       4       5       6        7       8       9       10</a:t>
                      </a: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2397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b) chiarezza e competenza nel facilitare l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itchFamily="34" charset="0"/>
                          <a:cs typeface="Times New Roman" pitchFamily="18" charset="0"/>
                        </a:rPr>
                        <a:t>’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esperienza diretta di abilit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itchFamily="34" charset="0"/>
                          <a:cs typeface="Times New Roman" pitchFamily="18" charset="0"/>
                        </a:rPr>
                        <a:t>à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tecniche, relazionali e  metodologiche</a:t>
                      </a: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                     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</a:t>
                      </a: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____</a:t>
                      </a: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                         1      2       3       4       5       6        7       8       9       10</a:t>
                      </a: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2238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c) sviluppo di identit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itchFamily="34" charset="0"/>
                          <a:cs typeface="Times New Roman" pitchFamily="18" charset="0"/>
                        </a:rPr>
                        <a:t>à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e appartenenza professionale</a:t>
                      </a: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                     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</a:t>
                      </a: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____</a:t>
                      </a: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                         1      2       3       4       5       6        7       8       9       10</a:t>
                      </a: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Hai incontrato difficolt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itchFamily="34" charset="0"/>
                          <a:cs typeface="Times New Roman" pitchFamily="18" charset="0"/>
                        </a:rPr>
                        <a:t>à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durante l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itchFamily="34" charset="0"/>
                          <a:cs typeface="Times New Roman" pitchFamily="18" charset="0"/>
                        </a:rPr>
                        <a:t>’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espletamento del tirocinio?</a:t>
                      </a: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Si</a:t>
                      </a: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  <a:sym typeface="Wingdings 2" pitchFamily="18" charset="2"/>
                        </a:rPr>
                        <a:t>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No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  <a:sym typeface="Wingdings 2" pitchFamily="18" charset="2"/>
                        </a:rPr>
                        <a:t>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8672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808" name="Group 1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48206357"/>
              </p:ext>
            </p:extLst>
          </p:nvPr>
        </p:nvGraphicFramePr>
        <p:xfrm>
          <a:off x="1524000" y="1"/>
          <a:ext cx="9144000" cy="3405193"/>
        </p:xfrm>
        <a:graphic>
          <a:graphicData uri="http://schemas.openxmlformats.org/drawingml/2006/table">
            <a:tbl>
              <a:tblPr/>
              <a:tblGrid>
                <a:gridCol w="31670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769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00980">
                <a:tc rowSpan="5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Se s</a:t>
                      </a: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itchFamily="34" charset="0"/>
                          <a:cs typeface="Times New Roman" pitchFamily="18" charset="0"/>
                        </a:rPr>
                        <a:t>ì</a:t>
                      </a: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, di che genere?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91" marB="4569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Relazionali con  gli altri studenti                                                 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  <a:sym typeface="Wingdings 2" pitchFamily="18" charset="2"/>
                        </a:rPr>
                        <a:t>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         </a:t>
                      </a: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  <a:sym typeface="Wingdings 2" pitchFamily="18" charset="2"/>
                      </a:endParaRPr>
                    </a:p>
                  </a:txBody>
                  <a:tcPr marT="45691" marB="4569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098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Relazionali con il tutor professionale                                                    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  <a:sym typeface="Wingdings 2" pitchFamily="18" charset="2"/>
                      </a:endParaRPr>
                    </a:p>
                  </a:txBody>
                  <a:tcPr marT="45691" marB="4569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098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Pratici (legati al compito affidato)                                               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  <a:sym typeface="Wingdings 2" pitchFamily="18" charset="2"/>
                        </a:rPr>
                        <a:t></a:t>
                      </a:r>
                    </a:p>
                  </a:txBody>
                  <a:tcPr marT="45691" marB="4569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098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Formativi (poco sostegno da parte del tutor professionale)                   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  <a:sym typeface="Wingdings 2" pitchFamily="18" charset="2"/>
                        </a:rPr>
                        <a:t></a:t>
                      </a:r>
                    </a:p>
                  </a:txBody>
                  <a:tcPr marT="45691" marB="4569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126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Altro   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itchFamily="34" charset="0"/>
                          <a:cs typeface="Times New Roman" pitchFamily="18" charset="0"/>
                        </a:rPr>
                        <a:t>…………………………………………………………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..        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  <a:sym typeface="Wingdings 2" pitchFamily="18" charset="2"/>
                        </a:rPr>
                        <a:t></a:t>
                      </a:r>
                    </a:p>
                  </a:txBody>
                  <a:tcPr marT="45691" marB="4569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29805" name="Group 109"/>
          <p:cNvGraphicFramePr>
            <a:graphicFrameLocks noGrp="1"/>
          </p:cNvGraphicFramePr>
          <p:nvPr/>
        </p:nvGraphicFramePr>
        <p:xfrm>
          <a:off x="1524000" y="3357563"/>
          <a:ext cx="9144000" cy="3505200"/>
        </p:xfrm>
        <a:graphic>
          <a:graphicData uri="http://schemas.openxmlformats.org/drawingml/2006/table">
            <a:tbl>
              <a:tblPr/>
              <a:tblGrid>
                <a:gridCol w="31670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769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39763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Come hai affrontato le difficolt</a:t>
                      </a:r>
                      <a:r>
                        <a:rPr kumimoji="0" 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itchFamily="34" charset="0"/>
                          <a:cs typeface="Times New Roman" pitchFamily="18" charset="0"/>
                        </a:rPr>
                        <a:t>à</a:t>
                      </a:r>
                      <a:r>
                        <a:rPr kumimoji="0" 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?</a:t>
                      </a: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Da solo                                                                                          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  <a:sym typeface="Wingdings 2" pitchFamily="18" charset="2"/>
                        </a:rPr>
                        <a:t>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         </a:t>
                      </a: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  <a:sym typeface="Wingdings 2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293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Parlandone con gli altri studenti                                                   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  <a:sym typeface="Wingdings 2" pitchFamily="18" charset="2"/>
                        </a:rPr>
                        <a:t>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135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Chiedendo aiuto al tutor  prof.le                                                   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  <a:sym typeface="Wingdings 2" pitchFamily="18" charset="2"/>
                        </a:rPr>
                        <a:t>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293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Chiedendo aiuto al tutor  supervisore                                           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  <a:sym typeface="Wingdings 2" pitchFamily="18" charset="2"/>
                        </a:rPr>
                        <a:t>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293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Non ho fatto nulla                                                                         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  <a:sym typeface="Wingdings 2" pitchFamily="18" charset="2"/>
                        </a:rPr>
                        <a:t>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7013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2250</TotalTime>
  <Words>1286</Words>
  <Application>Microsoft Office PowerPoint</Application>
  <PresentationFormat>Personalizzato</PresentationFormat>
  <Paragraphs>238</Paragraphs>
  <Slides>26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8" baseType="lpstr">
      <vt:lpstr>Tema di Office</vt:lpstr>
      <vt:lpstr>Immagine bitmap</vt:lpstr>
      <vt:lpstr>Diapositiva 1</vt:lpstr>
      <vt:lpstr>Diapositiva 2</vt:lpstr>
      <vt:lpstr>SEDI DI TIROCINIO </vt:lpstr>
      <vt:lpstr>SEDI DI TIROCINIO </vt:lpstr>
      <vt:lpstr>Per ogni  sede aziendale di tirocinio gli studenti hanno stilato un giudizio sull’esperienza effettuata, esprimendo una valutazione:</vt:lpstr>
      <vt:lpstr>SCHEDA VALUTATIVA 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Segreteria1</dc:creator>
  <cp:lastModifiedBy>Diego</cp:lastModifiedBy>
  <cp:revision>173</cp:revision>
  <cp:lastPrinted>2019-07-26T07:49:03Z</cp:lastPrinted>
  <dcterms:created xsi:type="dcterms:W3CDTF">2018-10-31T14:24:52Z</dcterms:created>
  <dcterms:modified xsi:type="dcterms:W3CDTF">2021-04-29T08:02:24Z</dcterms:modified>
</cp:coreProperties>
</file>